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62" r:id="rId3"/>
    <p:sldId id="261" r:id="rId4"/>
    <p:sldId id="268" r:id="rId5"/>
    <p:sldId id="260" r:id="rId6"/>
    <p:sldId id="257" r:id="rId7"/>
    <p:sldId id="267" r:id="rId8"/>
    <p:sldId id="26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8C5DAE1-3D67-499A-848A-07D78D243F8F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996C405-0929-4CFD-B630-79D3DB749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794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09" indent="-285734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2937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111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287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461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635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8811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5985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D83E5A5-2AA7-40DA-A06D-E08500EE9931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dirty="0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09" indent="-285734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2937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111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287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461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635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8811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5985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169109C-3503-4B5A-ACE0-685705E7BBB1}" type="slidenum">
              <a:rPr lang="en-US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 dirty="0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09" indent="-285734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2937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111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287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461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635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8811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5985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0DC555E-E1C3-40BD-A3B5-8F5A8C93A6B0}" type="slidenum">
              <a:rPr lang="en-US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863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1323" indent="-284147" defTabSz="92863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1350" indent="-227001" defTabSz="92863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8525" indent="-227001" defTabSz="92863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5699" indent="-227001" defTabSz="92863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2874" indent="-227001" defTabSz="9286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0049" indent="-227001" defTabSz="9286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7223" indent="-227001" defTabSz="9286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4398" indent="-227001" defTabSz="92863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2FE22C5-9736-43B1-A1AB-8FFFD3BCF5AA}" type="slidenum">
              <a:rPr lang="en-US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 dirty="0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09" indent="-285734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2937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111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287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461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635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8811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5985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671818A-7427-498A-8D19-870E7094CC96}" type="slidenum">
              <a:rPr lang="en-US"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 dirty="0" smtClean="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09" indent="-285734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2937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111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287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461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635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8811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5985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DFFE06D-4792-487C-95EE-7C779F7AF6E7}" type="slidenum">
              <a:rPr lang="en-US"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09" indent="-285734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2937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111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287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461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635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8811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5985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A43B4E0-B322-4BCF-AE90-7E0B059F1B22}" type="slidenum">
              <a:rPr lang="en-US"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DD051-18D7-443A-9400-AA58B5A4F5F4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CEBA1-F167-415F-8A57-4ECCCE730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89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DD051-18D7-443A-9400-AA58B5A4F5F4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CEBA1-F167-415F-8A57-4ECCCE730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785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DD051-18D7-443A-9400-AA58B5A4F5F4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CEBA1-F167-415F-8A57-4ECCCE730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614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DD051-18D7-443A-9400-AA58B5A4F5F4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CEBA1-F167-415F-8A57-4ECCCE730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376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DD051-18D7-443A-9400-AA58B5A4F5F4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CEBA1-F167-415F-8A57-4ECCCE730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002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DD051-18D7-443A-9400-AA58B5A4F5F4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CEBA1-F167-415F-8A57-4ECCCE730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92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DD051-18D7-443A-9400-AA58B5A4F5F4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CEBA1-F167-415F-8A57-4ECCCE730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70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DD051-18D7-443A-9400-AA58B5A4F5F4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CEBA1-F167-415F-8A57-4ECCCE730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854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DD051-18D7-443A-9400-AA58B5A4F5F4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CEBA1-F167-415F-8A57-4ECCCE730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870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DD051-18D7-443A-9400-AA58B5A4F5F4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CEBA1-F167-415F-8A57-4ECCCE730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359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DD051-18D7-443A-9400-AA58B5A4F5F4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CEBA1-F167-415F-8A57-4ECCCE730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779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DD051-18D7-443A-9400-AA58B5A4F5F4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CEBA1-F167-415F-8A57-4ECCCE730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03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hyperlink" Target="mailto:Kelleyl@MSU.EDU" TargetMode="External"/><Relationship Id="rId7" Type="http://schemas.openxmlformats.org/officeDocument/2006/relationships/hyperlink" Target="http://www.msue.msu.ed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egr.msu.edu/bae/water/" TargetMode="External"/><Relationship Id="rId5" Type="http://schemas.openxmlformats.org/officeDocument/2006/relationships/hyperlink" Target="https://engineering.purdue.edu/ABE/Engagement/Irrigation" TargetMode="Externa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6587" y="1219200"/>
            <a:ext cx="8229600" cy="1470025"/>
          </a:xfrm>
        </p:spPr>
        <p:txBody>
          <a:bodyPr>
            <a:normAutofit fontScale="90000"/>
          </a:bodyPr>
          <a:lstStyle/>
          <a:p>
            <a:r>
              <a:rPr lang="en-US" altLang="en-US" sz="4800" b="1" dirty="0" smtClean="0"/>
              <a:t/>
            </a:r>
            <a:br>
              <a:rPr lang="en-US" altLang="en-US" sz="4800" b="1" dirty="0" smtClean="0"/>
            </a:br>
            <a:r>
              <a:rPr lang="en-US" altLang="en-US" sz="4800" b="1" dirty="0" smtClean="0"/>
              <a:t> Chemigation / Fertigation</a:t>
            </a:r>
            <a:r>
              <a:rPr lang="en-US" altLang="en-US" sz="4000" b="1" dirty="0" smtClean="0"/>
              <a:t/>
            </a:r>
            <a:br>
              <a:rPr lang="en-US" altLang="en-US" sz="4000" b="1" dirty="0" smtClean="0"/>
            </a:br>
            <a:r>
              <a:rPr lang="en-US" altLang="en-US" sz="4000" b="1" dirty="0" smtClean="0"/>
              <a:t/>
            </a:r>
            <a:br>
              <a:rPr lang="en-US" altLang="en-US" sz="4000" b="1" dirty="0" smtClean="0"/>
            </a:br>
            <a:endParaRPr lang="en-US" altLang="en-US" sz="3600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19" y="2590800"/>
            <a:ext cx="9144001" cy="1905000"/>
          </a:xfrm>
        </p:spPr>
        <p:txBody>
          <a:bodyPr/>
          <a:lstStyle/>
          <a:p>
            <a:pPr eaLnBrk="1" hangingPunct="1"/>
            <a:r>
              <a:rPr lang="en-US" altLang="en-US" sz="2800" dirty="0" smtClean="0">
                <a:solidFill>
                  <a:schemeClr val="tx1"/>
                </a:solidFill>
              </a:rPr>
              <a:t>Lyndon Kelley</a:t>
            </a:r>
          </a:p>
          <a:p>
            <a:pPr eaLnBrk="1" hangingPunct="1"/>
            <a:r>
              <a:rPr lang="en-US" altLang="en-US" sz="2400" dirty="0" smtClean="0">
                <a:solidFill>
                  <a:schemeClr val="tx1"/>
                </a:solidFill>
              </a:rPr>
              <a:t>MSU Extension / Purdue University Irrigation Management Agent</a:t>
            </a:r>
          </a:p>
          <a:p>
            <a:pPr eaLnBrk="1" hangingPunct="1"/>
            <a:r>
              <a:rPr lang="en-US" altLang="en-US" sz="2000" dirty="0" smtClean="0">
                <a:solidFill>
                  <a:schemeClr val="tx1"/>
                </a:solidFill>
              </a:rPr>
              <a:t>St. Joseph Co. MSU Extension, 612 E. Main St., Centreville, MI 49032</a:t>
            </a:r>
          </a:p>
          <a:p>
            <a:pPr eaLnBrk="1" hangingPunct="1"/>
            <a:r>
              <a:rPr lang="en-US" altLang="en-US" sz="2000" dirty="0" smtClean="0">
                <a:solidFill>
                  <a:schemeClr val="tx1"/>
                </a:solidFill>
              </a:rPr>
              <a:t>Cell 269-535-0343,   </a:t>
            </a:r>
            <a:r>
              <a:rPr lang="en-US" altLang="en-US" sz="2000" dirty="0" smtClean="0">
                <a:solidFill>
                  <a:schemeClr val="tx1"/>
                </a:solidFill>
                <a:hlinkClick r:id="rId3"/>
              </a:rPr>
              <a:t>Kelleyl@MSU.EDU</a:t>
            </a:r>
            <a:r>
              <a:rPr lang="en-US" altLang="en-US" sz="2000" dirty="0" smtClean="0">
                <a:solidFill>
                  <a:schemeClr val="tx1"/>
                </a:solidFill>
              </a:rPr>
              <a:t> , 269-467-5511</a:t>
            </a:r>
          </a:p>
        </p:txBody>
      </p:sp>
      <p:pic>
        <p:nvPicPr>
          <p:cNvPr id="3076" name="Picture 6" descr="HD%20only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2514600" cy="79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8"/>
          <p:cNvSpPr>
            <a:spLocks noChangeArrowheads="1"/>
          </p:cNvSpPr>
          <p:nvPr/>
        </p:nvSpPr>
        <p:spPr bwMode="auto">
          <a:xfrm>
            <a:off x="228600" y="838200"/>
            <a:ext cx="2438400" cy="2286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</p:txBody>
      </p:sp>
      <p:sp>
        <p:nvSpPr>
          <p:cNvPr id="3078" name="Text Box 4"/>
          <p:cNvSpPr txBox="1">
            <a:spLocks noChangeArrowheads="1"/>
          </p:cNvSpPr>
          <p:nvPr/>
        </p:nvSpPr>
        <p:spPr bwMode="auto">
          <a:xfrm>
            <a:off x="457200" y="5312535"/>
            <a:ext cx="7717818" cy="200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hlinkClick r:id="rId5"/>
              </a:rPr>
              <a:t>https://engineering.purdue.edu/ABE/Engagement/Irrigation</a:t>
            </a:r>
            <a:endParaRPr lang="en-US" altLang="en-US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hlinkClick r:id="rId6"/>
              </a:rPr>
              <a:t>http://www.egr.msu.edu/bae/water/</a:t>
            </a:r>
            <a:endParaRPr lang="en-US" altLang="en-US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hlinkClick r:id="rId7"/>
              </a:rPr>
              <a:t>www.msue.msu.edu</a:t>
            </a:r>
            <a:r>
              <a:rPr lang="en-US" altLang="en-US" sz="1600" dirty="0"/>
              <a:t>   - find St. Joseph Co. - then hit the  </a:t>
            </a:r>
            <a:r>
              <a:rPr lang="en-US" altLang="en-US" sz="1600" dirty="0">
                <a:solidFill>
                  <a:srgbClr val="CC0000"/>
                </a:solidFill>
              </a:rPr>
              <a:t>Irrigation</a:t>
            </a:r>
            <a:r>
              <a:rPr lang="en-US" altLang="en-US" sz="1600" dirty="0"/>
              <a:t> button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                                                       </a:t>
            </a:r>
          </a:p>
        </p:txBody>
      </p:sp>
      <p:pic>
        <p:nvPicPr>
          <p:cNvPr id="3079" name="Picture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1388" y="433388"/>
            <a:ext cx="4125912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820795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Aspects of Fertigation Planning</a:t>
            </a:r>
            <a:br>
              <a:rPr lang="en-US" altLang="en-US" sz="3200" dirty="0" smtClean="0"/>
            </a:br>
            <a:endParaRPr lang="en-US" altLang="en-US" sz="3200" dirty="0" smtClean="0"/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304800" y="914400"/>
            <a:ext cx="8686800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US" altLang="en-US" sz="1800" dirty="0"/>
              <a:t>Try to match the N uptake curve for your crop 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US" altLang="en-US" sz="1800" dirty="0"/>
              <a:t>Beware of the N source availability. Liquid N - 28% is about ½ available immediately and rest over the next week (warmer the soil the quicker)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US" altLang="en-US" sz="1800" dirty="0"/>
              <a:t>The greater the portion applied later, the lower the chance of N loss to leaching or saturated soil volatilization.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US" altLang="en-US" sz="1800" dirty="0"/>
              <a:t>The greater the portion applied later, the more chance you have to reflex price change for the crop or input in the plan.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US" altLang="en-US" sz="1800" dirty="0"/>
              <a:t>Sandy irrigated soils will often provide a yield bump for each additional N split. Yield bump is minimal beyond 4 splits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US" altLang="en-US" sz="1800" dirty="0"/>
              <a:t>Sidedress application are still important - soil aeration and increase water infiltration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648200" y="4533943"/>
            <a:ext cx="4483994" cy="3352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000" dirty="0" smtClean="0"/>
              <a:t>Improves incorporation of herbicides. </a:t>
            </a:r>
          </a:p>
          <a:p>
            <a:pPr>
              <a:lnSpc>
                <a:spcPct val="90000"/>
              </a:lnSpc>
            </a:pPr>
            <a:r>
              <a:rPr lang="en-US" altLang="en-US" sz="2000" dirty="0" smtClean="0"/>
              <a:t>Improves activation of herbicides. </a:t>
            </a:r>
          </a:p>
          <a:p>
            <a:pPr>
              <a:lnSpc>
                <a:spcPct val="90000"/>
              </a:lnSpc>
            </a:pPr>
            <a:r>
              <a:rPr lang="en-US" altLang="en-US" sz="2000" dirty="0" smtClean="0"/>
              <a:t>Improves activation/reactivation of insecticides.</a:t>
            </a:r>
          </a:p>
          <a:p>
            <a:pPr>
              <a:lnSpc>
                <a:spcPct val="90000"/>
              </a:lnSpc>
            </a:pPr>
            <a:r>
              <a:rPr lang="en-US" altLang="en-US" sz="2000" dirty="0" smtClean="0"/>
              <a:t>Reduces nitrogen volatilization.</a:t>
            </a:r>
          </a:p>
          <a:p>
            <a:pPr>
              <a:lnSpc>
                <a:spcPct val="90000"/>
              </a:lnSpc>
            </a:pPr>
            <a:r>
              <a:rPr lang="en-US" altLang="en-US" sz="2000" dirty="0" smtClean="0"/>
              <a:t>Maximizes yield to utilize the resources.</a:t>
            </a:r>
          </a:p>
          <a:p>
            <a:pPr>
              <a:lnSpc>
                <a:spcPct val="90000"/>
              </a:lnSpc>
            </a:pPr>
            <a:endParaRPr lang="en-US" altLang="en-US" sz="20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685800" y="4544675"/>
            <a:ext cx="3657600" cy="2456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 dirty="0"/>
              <a:t>Using irrigation to get the most from pesticides and </a:t>
            </a:r>
            <a:r>
              <a:rPr lang="en-US" altLang="en-US" sz="2400" dirty="0" smtClean="0"/>
              <a:t>nutrients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endParaRPr lang="en-US" altLang="en-US" sz="2400" dirty="0"/>
          </a:p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 dirty="0"/>
              <a:t>Timely application of irrigation water: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3173998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75" t="38000" r="33125" b="11000"/>
          <a:stretch>
            <a:fillRect/>
          </a:stretch>
        </p:blipFill>
        <p:spPr bwMode="auto">
          <a:xfrm>
            <a:off x="4662488" y="0"/>
            <a:ext cx="4481512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2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51" t="32001" r="31876" b="17000"/>
          <a:stretch>
            <a:fillRect/>
          </a:stretch>
        </p:blipFill>
        <p:spPr bwMode="auto">
          <a:xfrm>
            <a:off x="4568825" y="2857500"/>
            <a:ext cx="4519613" cy="277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24" name="Text Box 6"/>
          <p:cNvSpPr txBox="1">
            <a:spLocks noChangeArrowheads="1"/>
          </p:cNvSpPr>
          <p:nvPr/>
        </p:nvSpPr>
        <p:spPr bwMode="auto">
          <a:xfrm>
            <a:off x="4876800" y="5635625"/>
            <a:ext cx="4419600" cy="7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/>
              <a:t>The quantity of N taken up by the crop or subject to loss from a single N application (A) or split N applications (B) (Adapted from </a:t>
            </a:r>
            <a:r>
              <a:rPr lang="en-US" altLang="en-US" sz="1400" dirty="0" err="1"/>
              <a:t>Doerge</a:t>
            </a:r>
            <a:r>
              <a:rPr lang="en-US" altLang="en-US" sz="1400" dirty="0"/>
              <a:t> et al., 1991).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title"/>
          </p:nvPr>
        </p:nvSpPr>
        <p:spPr>
          <a:xfrm>
            <a:off x="12700" y="1295400"/>
            <a:ext cx="4649788" cy="11430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en-US" sz="3200" smtClean="0"/>
              <a:t>-Fertigation – Application of fertilizer via irrigation water.</a:t>
            </a:r>
            <a:br>
              <a:rPr lang="en-US" altLang="en-US" sz="3200" smtClean="0"/>
            </a:br>
            <a:r>
              <a:rPr lang="en-US" altLang="en-US" sz="3200" smtClean="0"/>
              <a:t/>
            </a:r>
            <a:br>
              <a:rPr lang="en-US" altLang="en-US" sz="3200" smtClean="0"/>
            </a:br>
            <a:r>
              <a:rPr lang="en-US" altLang="en-US" sz="3200" smtClean="0"/>
              <a:t>-Side Dress N</a:t>
            </a:r>
            <a:br>
              <a:rPr lang="en-US" altLang="en-US" sz="3200" smtClean="0"/>
            </a:br>
            <a:endParaRPr lang="en-US" altLang="en-US" sz="3200" smtClean="0"/>
          </a:p>
        </p:txBody>
      </p:sp>
      <p:pic>
        <p:nvPicPr>
          <p:cNvPr id="30726" name="Picture 5" descr="8-21-05 02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75" y="3581400"/>
            <a:ext cx="4324350" cy="324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104607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15279" y="419524"/>
            <a:ext cx="307821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Use fertigation to apply the additional fertilizer need for the higher expected yield only to the irrigated part of the field</a:t>
            </a:r>
          </a:p>
          <a:p>
            <a:endParaRPr lang="en-US" sz="2400" b="1" dirty="0"/>
          </a:p>
        </p:txBody>
      </p:sp>
      <p:grpSp>
        <p:nvGrpSpPr>
          <p:cNvPr id="13" name="Group 12"/>
          <p:cNvGrpSpPr/>
          <p:nvPr/>
        </p:nvGrpSpPr>
        <p:grpSpPr>
          <a:xfrm rot="5400000">
            <a:off x="5532532" y="3454838"/>
            <a:ext cx="3883665" cy="3390900"/>
            <a:chOff x="1909248" y="38100"/>
            <a:chExt cx="7805213" cy="6781800"/>
          </a:xfrm>
        </p:grpSpPr>
        <p:sp>
          <p:nvSpPr>
            <p:cNvPr id="4" name="Donut 3"/>
            <p:cNvSpPr/>
            <p:nvPr/>
          </p:nvSpPr>
          <p:spPr>
            <a:xfrm>
              <a:off x="2485623" y="152400"/>
              <a:ext cx="6553200" cy="6553200"/>
            </a:xfrm>
            <a:prstGeom prst="donut">
              <a:avLst>
                <a:gd name="adj" fmla="val 49107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Frame 4"/>
            <p:cNvSpPr/>
            <p:nvPr/>
          </p:nvSpPr>
          <p:spPr>
            <a:xfrm>
              <a:off x="2409423" y="38100"/>
              <a:ext cx="6705600" cy="6781800"/>
            </a:xfrm>
            <a:prstGeom prst="frame">
              <a:avLst>
                <a:gd name="adj1" fmla="val 1232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Moon 10"/>
            <p:cNvSpPr/>
            <p:nvPr/>
          </p:nvSpPr>
          <p:spPr>
            <a:xfrm rot="18798467">
              <a:off x="2978318" y="4250968"/>
              <a:ext cx="1149176" cy="3287315"/>
            </a:xfrm>
            <a:prstGeom prst="moon">
              <a:avLst>
                <a:gd name="adj" fmla="val 5927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Moon 11"/>
            <p:cNvSpPr/>
            <p:nvPr/>
          </p:nvSpPr>
          <p:spPr>
            <a:xfrm rot="13553914">
              <a:off x="7567374" y="4185508"/>
              <a:ext cx="1032441" cy="3261733"/>
            </a:xfrm>
            <a:prstGeom prst="moon">
              <a:avLst>
                <a:gd name="adj" fmla="val 5927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514882" y="62902"/>
            <a:ext cx="3336527" cy="3390900"/>
            <a:chOff x="2409423" y="38100"/>
            <a:chExt cx="6705600" cy="6781800"/>
          </a:xfrm>
        </p:grpSpPr>
        <p:sp>
          <p:nvSpPr>
            <p:cNvPr id="15" name="Donut 14"/>
            <p:cNvSpPr/>
            <p:nvPr/>
          </p:nvSpPr>
          <p:spPr>
            <a:xfrm>
              <a:off x="2485623" y="152400"/>
              <a:ext cx="6553200" cy="6553200"/>
            </a:xfrm>
            <a:prstGeom prst="donut">
              <a:avLst>
                <a:gd name="adj" fmla="val 49107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Frame 15"/>
            <p:cNvSpPr/>
            <p:nvPr/>
          </p:nvSpPr>
          <p:spPr>
            <a:xfrm>
              <a:off x="2409423" y="38100"/>
              <a:ext cx="6705600" cy="6781800"/>
            </a:xfrm>
            <a:prstGeom prst="frame">
              <a:avLst>
                <a:gd name="adj1" fmla="val 1232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3" name="Frame 22"/>
          <p:cNvSpPr/>
          <p:nvPr/>
        </p:nvSpPr>
        <p:spPr>
          <a:xfrm>
            <a:off x="533400" y="91477"/>
            <a:ext cx="3429000" cy="3333750"/>
          </a:xfrm>
          <a:prstGeom prst="frame">
            <a:avLst>
              <a:gd name="adj1" fmla="val 1232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872963" y="3425227"/>
            <a:ext cx="3504975" cy="3498792"/>
            <a:chOff x="2210290" y="-126461"/>
            <a:chExt cx="7114986" cy="7103865"/>
          </a:xfrm>
        </p:grpSpPr>
        <p:sp>
          <p:nvSpPr>
            <p:cNvPr id="25" name="Donut 24"/>
            <p:cNvSpPr/>
            <p:nvPr/>
          </p:nvSpPr>
          <p:spPr>
            <a:xfrm>
              <a:off x="2485623" y="152400"/>
              <a:ext cx="6553200" cy="6553200"/>
            </a:xfrm>
            <a:prstGeom prst="donut">
              <a:avLst>
                <a:gd name="adj" fmla="val 49107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6" name="Frame 25"/>
            <p:cNvSpPr/>
            <p:nvPr/>
          </p:nvSpPr>
          <p:spPr>
            <a:xfrm>
              <a:off x="2409423" y="38100"/>
              <a:ext cx="6705600" cy="6781800"/>
            </a:xfrm>
            <a:prstGeom prst="frame">
              <a:avLst>
                <a:gd name="adj1" fmla="val 1232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7" name="Block Arc 26"/>
            <p:cNvSpPr/>
            <p:nvPr/>
          </p:nvSpPr>
          <p:spPr>
            <a:xfrm rot="21272359">
              <a:off x="2210290" y="-104735"/>
              <a:ext cx="7103865" cy="7067468"/>
            </a:xfrm>
            <a:prstGeom prst="blockArc">
              <a:avLst>
                <a:gd name="adj1" fmla="val 12354689"/>
                <a:gd name="adj2" fmla="val 15442792"/>
                <a:gd name="adj3" fmla="val 393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Block Arc 27"/>
            <p:cNvSpPr/>
            <p:nvPr/>
          </p:nvSpPr>
          <p:spPr>
            <a:xfrm rot="5086224">
              <a:off x="2239609" y="-108262"/>
              <a:ext cx="7103865" cy="7067468"/>
            </a:xfrm>
            <a:prstGeom prst="blockArc">
              <a:avLst>
                <a:gd name="adj1" fmla="val 12354689"/>
                <a:gd name="adj2" fmla="val 15248302"/>
                <a:gd name="adj3" fmla="val 418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31" name="Block Arc 30"/>
          <p:cNvSpPr/>
          <p:nvPr/>
        </p:nvSpPr>
        <p:spPr>
          <a:xfrm rot="10800000">
            <a:off x="887758" y="3425227"/>
            <a:ext cx="3498792" cy="3481567"/>
          </a:xfrm>
          <a:prstGeom prst="blockArc">
            <a:avLst>
              <a:gd name="adj1" fmla="val 12354689"/>
              <a:gd name="adj2" fmla="val 15248302"/>
              <a:gd name="adj3" fmla="val 41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Block Arc 31"/>
          <p:cNvSpPr/>
          <p:nvPr/>
        </p:nvSpPr>
        <p:spPr>
          <a:xfrm rot="15799253">
            <a:off x="848308" y="3462697"/>
            <a:ext cx="3498792" cy="3481567"/>
          </a:xfrm>
          <a:prstGeom prst="blockArc">
            <a:avLst>
              <a:gd name="adj1" fmla="val 12354689"/>
              <a:gd name="adj2" fmla="val 15248302"/>
              <a:gd name="adj3" fmla="val 41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480811" y="4190999"/>
            <a:ext cx="231268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Pivot –with end </a:t>
            </a:r>
            <a:r>
              <a:rPr lang="en-US" sz="2000" b="1" dirty="0" smtClean="0"/>
              <a:t>gun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128 irrigated acres</a:t>
            </a:r>
          </a:p>
          <a:p>
            <a:endParaRPr lang="en-US" sz="2000" b="1" dirty="0"/>
          </a:p>
          <a:p>
            <a:r>
              <a:rPr lang="en-US" sz="2000" b="1" dirty="0" smtClean="0"/>
              <a:t>32 dry acres</a:t>
            </a:r>
          </a:p>
          <a:p>
            <a:endParaRPr lang="en-US" sz="2000" b="1" dirty="0"/>
          </a:p>
          <a:p>
            <a:endParaRPr lang="en-US" sz="2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5946961" y="817431"/>
            <a:ext cx="267656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Pivot –</a:t>
            </a:r>
            <a:r>
              <a:rPr lang="en-US" sz="2000" b="1" dirty="0" smtClean="0"/>
              <a:t>without </a:t>
            </a:r>
            <a:r>
              <a:rPr lang="en-US" sz="2000" b="1" dirty="0"/>
              <a:t>end </a:t>
            </a:r>
            <a:r>
              <a:rPr lang="en-US" sz="2000" b="1" dirty="0" smtClean="0"/>
              <a:t>gun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121 irrigated acres</a:t>
            </a:r>
          </a:p>
          <a:p>
            <a:endParaRPr lang="en-US" sz="2000" b="1" dirty="0"/>
          </a:p>
          <a:p>
            <a:r>
              <a:rPr lang="en-US" sz="2000" b="1" dirty="0" smtClean="0"/>
              <a:t>39 dry acres</a:t>
            </a:r>
          </a:p>
          <a:p>
            <a:endParaRPr lang="en-US" sz="2000" b="1" dirty="0"/>
          </a:p>
          <a:p>
            <a:endParaRPr lang="en-US" sz="2000" b="1" dirty="0"/>
          </a:p>
        </p:txBody>
      </p:sp>
      <p:sp>
        <p:nvSpPr>
          <p:cNvPr id="36" name="Moon 35"/>
          <p:cNvSpPr/>
          <p:nvPr/>
        </p:nvSpPr>
        <p:spPr>
          <a:xfrm rot="13220755">
            <a:off x="8470585" y="5428382"/>
            <a:ext cx="516221" cy="1622951"/>
          </a:xfrm>
          <a:prstGeom prst="moon">
            <a:avLst>
              <a:gd name="adj" fmla="val 592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Moon 36"/>
          <p:cNvSpPr/>
          <p:nvPr/>
        </p:nvSpPr>
        <p:spPr>
          <a:xfrm rot="7934112">
            <a:off x="8365417" y="3080766"/>
            <a:ext cx="516221" cy="1622951"/>
          </a:xfrm>
          <a:prstGeom prst="moon">
            <a:avLst>
              <a:gd name="adj" fmla="val 592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299995" y="4080095"/>
            <a:ext cx="2415598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Pivot </a:t>
            </a:r>
            <a:r>
              <a:rPr lang="en-US" sz="2000" b="1" dirty="0" smtClean="0"/>
              <a:t>–cornering arm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150 irrigated acres</a:t>
            </a:r>
          </a:p>
          <a:p>
            <a:endParaRPr lang="en-US" sz="2000" b="1" dirty="0"/>
          </a:p>
          <a:p>
            <a:r>
              <a:rPr lang="en-US" sz="2000" b="1" dirty="0" smtClean="0"/>
              <a:t>10 dry acres</a:t>
            </a:r>
          </a:p>
          <a:p>
            <a:endParaRPr lang="en-US" sz="2000" b="1" dirty="0"/>
          </a:p>
          <a:p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41424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44699" y="228600"/>
            <a:ext cx="85344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dirty="0" smtClean="0"/>
              <a:t>Uniform Water application essential for uniform fertigation/chemigation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</p:txBody>
      </p:sp>
      <p:pic>
        <p:nvPicPr>
          <p:cNvPr id="17411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71" t="14540" r="22929" b="21600"/>
          <a:stretch/>
        </p:blipFill>
        <p:spPr bwMode="auto">
          <a:xfrm>
            <a:off x="133082" y="1249251"/>
            <a:ext cx="8610600" cy="4833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33082" y="5937161"/>
            <a:ext cx="8763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400" dirty="0" smtClean="0"/>
              <a:t>Unless you know the uniformity of the system keep  fertigation application to less than 25% of total plan.</a:t>
            </a:r>
            <a:r>
              <a:rPr lang="en-US" sz="1400" dirty="0" smtClean="0"/>
              <a:t/>
            </a:r>
            <a:br>
              <a:rPr lang="en-US" sz="1400" dirty="0" smtClean="0"/>
            </a:b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104336586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Example N plan :</a:t>
            </a:r>
            <a:br>
              <a:rPr lang="en-US" altLang="en-US" sz="3200" dirty="0" smtClean="0"/>
            </a:br>
            <a:r>
              <a:rPr lang="en-US" altLang="en-US" sz="3200" dirty="0" smtClean="0"/>
              <a:t>200 bu/acre irrigated commercial corn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914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000" dirty="0" smtClean="0"/>
              <a:t>Expected yield goal 200 bu/acre resulting in 220 lb. N recommendation</a:t>
            </a:r>
          </a:p>
          <a:p>
            <a:pPr eaLnBrk="1" hangingPunct="1">
              <a:buFontTx/>
              <a:buNone/>
            </a:pPr>
            <a:endParaRPr lang="en-US" altLang="en-US" sz="2000" dirty="0" smtClean="0"/>
          </a:p>
          <a:p>
            <a:pPr eaLnBrk="1" hangingPunct="1">
              <a:buFontTx/>
              <a:buNone/>
            </a:pPr>
            <a:endParaRPr lang="en-US" altLang="en-US" sz="2400" dirty="0" smtClean="0"/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4191000" y="1905000"/>
            <a:ext cx="4953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E71303"/>
                </a:solidFill>
              </a:rPr>
              <a:t>   35 lbs.. in starter at planting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E71303"/>
                </a:solidFill>
              </a:rPr>
              <a:t> 135 lbs.. as sidedress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E71303"/>
                </a:solidFill>
              </a:rPr>
              <a:t>   50 lbs.. fertigation, 2 week prior to tassel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304800" y="5272088"/>
            <a:ext cx="4997450" cy="163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</a:rPr>
              <a:t>50 lbs.. in starter at planting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</a:rPr>
              <a:t>75 lbs.. sidedress or fertigation, knee high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</a:rPr>
              <a:t>75 lbs.. fertigation, 2 week prior to tassel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</a:rPr>
              <a:t>20 lbs.. fertigation, at tassel</a:t>
            </a:r>
            <a:endParaRPr lang="en-US" altLang="en-US" sz="2400" dirty="0">
              <a:solidFill>
                <a:schemeClr val="accent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dirty="0">
              <a:solidFill>
                <a:schemeClr val="accent2"/>
              </a:solidFill>
            </a:endParaRP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3886200" y="3962400"/>
            <a:ext cx="4926013" cy="163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50 lbs.. in starter at planting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70 lbs.. sidedress or fertigation, knee high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50 lbs.. fertigation, waste high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50 lbs.. fertigation, 2 week prior to tassel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dirty="0"/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228600" y="2819400"/>
            <a:ext cx="5867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50 lbs.. in starter at planting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70 lbs.. as sidedress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100 lbs.. fertigation, 2 week prior to tassel</a:t>
            </a:r>
          </a:p>
        </p:txBody>
      </p:sp>
    </p:spTree>
    <p:extLst>
      <p:ext uri="{BB962C8B-B14F-4D97-AF65-F5344CB8AC3E}">
        <p14:creationId xmlns:p14="http://schemas.microsoft.com/office/powerpoint/2010/main" val="230254424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0" name="Picture 6" descr="pu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09800"/>
            <a:ext cx="3124200" cy="234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/>
          <p:cNvSpPr txBox="1">
            <a:spLocks noChangeArrowheads="1"/>
          </p:cNvSpPr>
          <p:nvPr/>
        </p:nvSpPr>
        <p:spPr>
          <a:xfrm>
            <a:off x="3505200" y="2196921"/>
            <a:ext cx="5170422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altLang="en-US" sz="5300" b="1" dirty="0">
              <a:solidFill>
                <a:srgbClr val="000000"/>
              </a:solidFill>
              <a:cs typeface="Times New Roman" pitchFamily="18" charset="0"/>
            </a:endParaRPr>
          </a:p>
          <a:p>
            <a:pPr algn="l"/>
            <a:endParaRPr lang="en-US" altLang="en-US" sz="53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l"/>
            <a:r>
              <a:rPr lang="en-US" altLang="en-US" sz="5300" b="1" dirty="0" smtClean="0"/>
              <a:t>Positive displacement injection pump</a:t>
            </a:r>
            <a:br>
              <a:rPr lang="en-US" altLang="en-US" sz="5300" b="1" dirty="0" smtClean="0"/>
            </a:br>
            <a:endParaRPr lang="en-US" altLang="en-US" sz="5300" b="1" dirty="0" smtClean="0"/>
          </a:p>
          <a:p>
            <a:pPr algn="l"/>
            <a:endParaRPr lang="en-US" alt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7" name="Rectangle 6"/>
          <p:cNvSpPr txBox="1">
            <a:spLocks noChangeArrowheads="1"/>
          </p:cNvSpPr>
          <p:nvPr/>
        </p:nvSpPr>
        <p:spPr>
          <a:xfrm>
            <a:off x="152400" y="457201"/>
            <a:ext cx="4553923" cy="1600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5300" b="1" dirty="0" smtClean="0"/>
              <a:t>Chemigation backflow valve and  injection check valve </a:t>
            </a:r>
          </a:p>
          <a:p>
            <a:pPr algn="l"/>
            <a:r>
              <a:rPr lang="en-US" altLang="en-US" sz="5300" b="1" dirty="0" smtClean="0"/>
              <a:t/>
            </a:r>
            <a:br>
              <a:rPr lang="en-US" altLang="en-US" sz="5300" b="1" dirty="0" smtClean="0"/>
            </a:br>
            <a:endParaRPr lang="en-US" altLang="en-US" sz="5300" b="1" dirty="0" smtClean="0"/>
          </a:p>
          <a:p>
            <a:pPr algn="l"/>
            <a:endParaRPr lang="en-US" alt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8" name="Rectangle 6"/>
          <p:cNvSpPr txBox="1">
            <a:spLocks noChangeArrowheads="1"/>
          </p:cNvSpPr>
          <p:nvPr/>
        </p:nvSpPr>
        <p:spPr>
          <a:xfrm>
            <a:off x="69335" y="4836017"/>
            <a:ext cx="4343400" cy="2888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altLang="en-US" sz="5300" b="1" dirty="0" smtClean="0"/>
          </a:p>
          <a:p>
            <a:pPr algn="l"/>
            <a:r>
              <a:rPr lang="en-US" altLang="en-US" sz="5300" b="1" dirty="0" smtClean="0">
                <a:solidFill>
                  <a:srgbClr val="000000"/>
                </a:solidFill>
                <a:cs typeface="Times New Roman" pitchFamily="18" charset="0"/>
              </a:rPr>
              <a:t>Chemigation / Fertigation Systems - Safety Interlock</a:t>
            </a:r>
          </a:p>
          <a:p>
            <a:pPr algn="l"/>
            <a:endParaRPr lang="en-US" altLang="en-US" sz="5300" b="1" dirty="0">
              <a:solidFill>
                <a:srgbClr val="000000"/>
              </a:solidFill>
              <a:cs typeface="Times New Roman" pitchFamily="18" charset="0"/>
            </a:endParaRPr>
          </a:p>
          <a:p>
            <a:pPr algn="l"/>
            <a:endParaRPr lang="en-US" altLang="en-US" sz="53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l"/>
            <a:r>
              <a:rPr lang="en-US" altLang="en-US" sz="5300" b="1" dirty="0" smtClean="0"/>
              <a:t/>
            </a:r>
            <a:br>
              <a:rPr lang="en-US" altLang="en-US" sz="5300" b="1" dirty="0" smtClean="0"/>
            </a:br>
            <a:endParaRPr lang="en-US" altLang="en-US" sz="5300" b="1" dirty="0" smtClean="0"/>
          </a:p>
          <a:p>
            <a:pPr algn="l"/>
            <a:endParaRPr lang="en-US" alt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grpSp>
        <p:nvGrpSpPr>
          <p:cNvPr id="97" name="Group 96"/>
          <p:cNvGrpSpPr/>
          <p:nvPr/>
        </p:nvGrpSpPr>
        <p:grpSpPr>
          <a:xfrm>
            <a:off x="4191000" y="4982632"/>
            <a:ext cx="4953000" cy="1646767"/>
            <a:chOff x="304800" y="3276600"/>
            <a:chExt cx="8839200" cy="3352800"/>
          </a:xfrm>
        </p:grpSpPr>
        <p:pic>
          <p:nvPicPr>
            <p:cNvPr id="98" name="Picture 89" descr="pruning_fruit_trees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48459">
              <a:off x="7431088" y="5713413"/>
              <a:ext cx="1182687" cy="768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9" name="Picture 93" descr="pruning_fruit_trees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3238" y="5994400"/>
              <a:ext cx="923925" cy="482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0" name="Group 99"/>
            <p:cNvGrpSpPr>
              <a:grpSpLocks/>
            </p:cNvGrpSpPr>
            <p:nvPr/>
          </p:nvGrpSpPr>
          <p:grpSpPr bwMode="auto">
            <a:xfrm>
              <a:off x="4965700" y="5791200"/>
              <a:ext cx="3954463" cy="685800"/>
              <a:chOff x="3128" y="3776"/>
              <a:chExt cx="2491" cy="304"/>
            </a:xfrm>
          </p:grpSpPr>
          <p:pic>
            <p:nvPicPr>
              <p:cNvPr id="184" name="Picture 88" descr="pruning_fruit_trees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88" y="3776"/>
                <a:ext cx="583" cy="3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5" name="Picture 90" descr="pruning_fruit_trees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36" y="3776"/>
                <a:ext cx="583" cy="3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6" name="Picture 92" descr="pruning_fruit_trees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28" y="3776"/>
                <a:ext cx="583" cy="3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7" name="Picture 94" descr="pruning_fruit_trees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75" y="3776"/>
                <a:ext cx="583" cy="3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01" name="Arc 2"/>
            <p:cNvSpPr>
              <a:spLocks/>
            </p:cNvSpPr>
            <p:nvPr/>
          </p:nvSpPr>
          <p:spPr bwMode="auto">
            <a:xfrm rot="-601402">
              <a:off x="685800" y="4191000"/>
              <a:ext cx="3819525" cy="1219200"/>
            </a:xfrm>
            <a:custGeom>
              <a:avLst/>
              <a:gdLst>
                <a:gd name="T0" fmla="*/ 0 w 31596"/>
                <a:gd name="T1" fmla="*/ 2147483647 h 21600"/>
                <a:gd name="T2" fmla="*/ 2147483647 w 31596"/>
                <a:gd name="T3" fmla="*/ 2147483647 h 21600"/>
                <a:gd name="T4" fmla="*/ 2147483647 w 31596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1596" h="21600" fill="none" extrusionOk="0">
                  <a:moveTo>
                    <a:pt x="0" y="2562"/>
                  </a:moveTo>
                  <a:cubicBezTo>
                    <a:pt x="3138" y="880"/>
                    <a:pt x="6643" y="-1"/>
                    <a:pt x="10204" y="0"/>
                  </a:cubicBezTo>
                  <a:cubicBezTo>
                    <a:pt x="20977" y="0"/>
                    <a:pt x="30103" y="7938"/>
                    <a:pt x="31595" y="18608"/>
                  </a:cubicBezTo>
                </a:path>
                <a:path w="31596" h="21600" stroke="0" extrusionOk="0">
                  <a:moveTo>
                    <a:pt x="0" y="2562"/>
                  </a:moveTo>
                  <a:cubicBezTo>
                    <a:pt x="3138" y="880"/>
                    <a:pt x="6643" y="-1"/>
                    <a:pt x="10204" y="0"/>
                  </a:cubicBezTo>
                  <a:cubicBezTo>
                    <a:pt x="20977" y="0"/>
                    <a:pt x="30103" y="7938"/>
                    <a:pt x="31595" y="18608"/>
                  </a:cubicBezTo>
                  <a:lnTo>
                    <a:pt x="10204" y="21600"/>
                  </a:lnTo>
                  <a:lnTo>
                    <a:pt x="0" y="2562"/>
                  </a:lnTo>
                  <a:close/>
                </a:path>
              </a:pathLst>
            </a:cu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" name="Rectangle 3"/>
            <p:cNvSpPr>
              <a:spLocks noChangeArrowheads="1"/>
            </p:cNvSpPr>
            <p:nvPr/>
          </p:nvSpPr>
          <p:spPr bwMode="auto">
            <a:xfrm>
              <a:off x="457200" y="3276600"/>
              <a:ext cx="76200" cy="1981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3" name="Line 4"/>
            <p:cNvSpPr>
              <a:spLocks noChangeShapeType="1"/>
            </p:cNvSpPr>
            <p:nvPr/>
          </p:nvSpPr>
          <p:spPr bwMode="auto">
            <a:xfrm>
              <a:off x="2362200" y="4648200"/>
              <a:ext cx="838200" cy="5334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Rectangle 5"/>
            <p:cNvSpPr>
              <a:spLocks noChangeArrowheads="1"/>
            </p:cNvSpPr>
            <p:nvPr/>
          </p:nvSpPr>
          <p:spPr bwMode="auto">
            <a:xfrm>
              <a:off x="2743200" y="5181600"/>
              <a:ext cx="457200" cy="7620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5" name="Line 8"/>
            <p:cNvSpPr>
              <a:spLocks noChangeShapeType="1"/>
            </p:cNvSpPr>
            <p:nvPr/>
          </p:nvSpPr>
          <p:spPr bwMode="auto">
            <a:xfrm>
              <a:off x="7696200" y="4394200"/>
              <a:ext cx="0" cy="25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6" name="Group 9"/>
            <p:cNvGrpSpPr>
              <a:grpSpLocks/>
            </p:cNvGrpSpPr>
            <p:nvPr/>
          </p:nvGrpSpPr>
          <p:grpSpPr bwMode="auto">
            <a:xfrm>
              <a:off x="4267200" y="4038600"/>
              <a:ext cx="3581400" cy="1371600"/>
              <a:chOff x="2640" y="2544"/>
              <a:chExt cx="2400" cy="1008"/>
            </a:xfrm>
          </p:grpSpPr>
          <p:grpSp>
            <p:nvGrpSpPr>
              <p:cNvPr id="168" name="Group 10"/>
              <p:cNvGrpSpPr>
                <a:grpSpLocks/>
              </p:cNvGrpSpPr>
              <p:nvPr/>
            </p:nvGrpSpPr>
            <p:grpSpPr bwMode="auto">
              <a:xfrm>
                <a:off x="2976" y="2544"/>
                <a:ext cx="576" cy="528"/>
                <a:chOff x="2976" y="2544"/>
                <a:chExt cx="576" cy="576"/>
              </a:xfrm>
            </p:grpSpPr>
            <p:sp>
              <p:nvSpPr>
                <p:cNvPr id="182" name="Arc 11"/>
                <p:cNvSpPr>
                  <a:spLocks/>
                </p:cNvSpPr>
                <p:nvPr/>
              </p:nvSpPr>
              <p:spPr bwMode="auto">
                <a:xfrm rot="-2631671">
                  <a:off x="2976" y="2545"/>
                  <a:ext cx="576" cy="575"/>
                </a:xfrm>
                <a:custGeom>
                  <a:avLst/>
                  <a:gdLst>
                    <a:gd name="T0" fmla="*/ 0 w 21600"/>
                    <a:gd name="T1" fmla="*/ 0 h 21566"/>
                    <a:gd name="T2" fmla="*/ 0 w 21600"/>
                    <a:gd name="T3" fmla="*/ 0 h 21566"/>
                    <a:gd name="T4" fmla="*/ 0 w 21600"/>
                    <a:gd name="T5" fmla="*/ 0 h 21566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1600" h="21566" fill="none" extrusionOk="0">
                      <a:moveTo>
                        <a:pt x="1207" y="-1"/>
                      </a:moveTo>
                      <a:cubicBezTo>
                        <a:pt x="12649" y="640"/>
                        <a:pt x="21600" y="10105"/>
                        <a:pt x="21600" y="21566"/>
                      </a:cubicBezTo>
                    </a:path>
                    <a:path w="21600" h="21566" stroke="0" extrusionOk="0">
                      <a:moveTo>
                        <a:pt x="1207" y="-1"/>
                      </a:moveTo>
                      <a:cubicBezTo>
                        <a:pt x="12649" y="640"/>
                        <a:pt x="21600" y="10105"/>
                        <a:pt x="21600" y="21566"/>
                      </a:cubicBezTo>
                      <a:lnTo>
                        <a:pt x="0" y="21566"/>
                      </a:lnTo>
                      <a:lnTo>
                        <a:pt x="1207" y="-1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3" name="Arc 12"/>
                <p:cNvSpPr>
                  <a:spLocks/>
                </p:cNvSpPr>
                <p:nvPr/>
              </p:nvSpPr>
              <p:spPr bwMode="auto">
                <a:xfrm rot="2631671" flipV="1">
                  <a:off x="2976" y="254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69" name="Group 13"/>
              <p:cNvGrpSpPr>
                <a:grpSpLocks/>
              </p:cNvGrpSpPr>
              <p:nvPr/>
            </p:nvGrpSpPr>
            <p:grpSpPr bwMode="auto">
              <a:xfrm>
                <a:off x="3744" y="2544"/>
                <a:ext cx="629" cy="576"/>
                <a:chOff x="1392" y="2848"/>
                <a:chExt cx="629" cy="576"/>
              </a:xfrm>
            </p:grpSpPr>
            <p:sp>
              <p:nvSpPr>
                <p:cNvPr id="180" name="Arc 14"/>
                <p:cNvSpPr>
                  <a:spLocks/>
                </p:cNvSpPr>
                <p:nvPr/>
              </p:nvSpPr>
              <p:spPr bwMode="auto">
                <a:xfrm rot="-2513900">
                  <a:off x="1397" y="2848"/>
                  <a:ext cx="624" cy="576"/>
                </a:xfrm>
                <a:custGeom>
                  <a:avLst/>
                  <a:gdLst>
                    <a:gd name="T0" fmla="*/ 0 w 21721"/>
                    <a:gd name="T1" fmla="*/ 0 h 21600"/>
                    <a:gd name="T2" fmla="*/ 0 w 21721"/>
                    <a:gd name="T3" fmla="*/ 0 h 21600"/>
                    <a:gd name="T4" fmla="*/ 0 w 21721"/>
                    <a:gd name="T5" fmla="*/ 0 h 2160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1721" h="21600" fill="none" extrusionOk="0">
                      <a:moveTo>
                        <a:pt x="0" y="0"/>
                      </a:moveTo>
                      <a:cubicBezTo>
                        <a:pt x="40" y="0"/>
                        <a:pt x="80" y="-1"/>
                        <a:pt x="121" y="0"/>
                      </a:cubicBezTo>
                      <a:cubicBezTo>
                        <a:pt x="12050" y="0"/>
                        <a:pt x="21721" y="9670"/>
                        <a:pt x="21721" y="21600"/>
                      </a:cubicBezTo>
                    </a:path>
                    <a:path w="21721" h="21600" stroke="0" extrusionOk="0">
                      <a:moveTo>
                        <a:pt x="0" y="0"/>
                      </a:moveTo>
                      <a:cubicBezTo>
                        <a:pt x="40" y="0"/>
                        <a:pt x="80" y="-1"/>
                        <a:pt x="121" y="0"/>
                      </a:cubicBezTo>
                      <a:cubicBezTo>
                        <a:pt x="12050" y="0"/>
                        <a:pt x="21721" y="9670"/>
                        <a:pt x="21721" y="21600"/>
                      </a:cubicBezTo>
                      <a:lnTo>
                        <a:pt x="121" y="216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1" name="Arc 15"/>
                <p:cNvSpPr>
                  <a:spLocks/>
                </p:cNvSpPr>
                <p:nvPr/>
              </p:nvSpPr>
              <p:spPr bwMode="auto">
                <a:xfrm rot="2513900" flipV="1">
                  <a:off x="1392" y="2880"/>
                  <a:ext cx="624" cy="512"/>
                </a:xfrm>
                <a:custGeom>
                  <a:avLst/>
                  <a:gdLst>
                    <a:gd name="T0" fmla="*/ 0 w 21721"/>
                    <a:gd name="T1" fmla="*/ 0 h 21600"/>
                    <a:gd name="T2" fmla="*/ 0 w 21721"/>
                    <a:gd name="T3" fmla="*/ 0 h 21600"/>
                    <a:gd name="T4" fmla="*/ 0 w 21721"/>
                    <a:gd name="T5" fmla="*/ 0 h 2160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1721" h="21600" fill="none" extrusionOk="0">
                      <a:moveTo>
                        <a:pt x="0" y="0"/>
                      </a:moveTo>
                      <a:cubicBezTo>
                        <a:pt x="40" y="0"/>
                        <a:pt x="80" y="-1"/>
                        <a:pt x="121" y="0"/>
                      </a:cubicBezTo>
                      <a:cubicBezTo>
                        <a:pt x="12050" y="0"/>
                        <a:pt x="21721" y="9670"/>
                        <a:pt x="21721" y="21600"/>
                      </a:cubicBezTo>
                    </a:path>
                    <a:path w="21721" h="21600" stroke="0" extrusionOk="0">
                      <a:moveTo>
                        <a:pt x="0" y="0"/>
                      </a:moveTo>
                      <a:cubicBezTo>
                        <a:pt x="40" y="0"/>
                        <a:pt x="80" y="-1"/>
                        <a:pt x="121" y="0"/>
                      </a:cubicBezTo>
                      <a:cubicBezTo>
                        <a:pt x="12050" y="0"/>
                        <a:pt x="21721" y="9670"/>
                        <a:pt x="21721" y="21600"/>
                      </a:cubicBezTo>
                      <a:lnTo>
                        <a:pt x="121" y="216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0" name="Line 16"/>
              <p:cNvSpPr>
                <a:spLocks noChangeShapeType="1"/>
              </p:cNvSpPr>
              <p:nvPr/>
            </p:nvSpPr>
            <p:spPr bwMode="auto">
              <a:xfrm>
                <a:off x="4464" y="2832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1" name="Line 17"/>
              <p:cNvSpPr>
                <a:spLocks noChangeShapeType="1"/>
              </p:cNvSpPr>
              <p:nvPr/>
            </p:nvSpPr>
            <p:spPr bwMode="auto">
              <a:xfrm flipV="1">
                <a:off x="4848" y="2736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2" name="AutoShape 18"/>
              <p:cNvSpPr>
                <a:spLocks noChangeArrowheads="1"/>
              </p:cNvSpPr>
              <p:nvPr/>
            </p:nvSpPr>
            <p:spPr bwMode="auto">
              <a:xfrm>
                <a:off x="2640" y="2784"/>
                <a:ext cx="432" cy="720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173" name="AutoShape 19"/>
              <p:cNvSpPr>
                <a:spLocks noChangeArrowheads="1"/>
              </p:cNvSpPr>
              <p:nvPr/>
            </p:nvSpPr>
            <p:spPr bwMode="auto">
              <a:xfrm>
                <a:off x="3504" y="2832"/>
                <a:ext cx="330" cy="576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174" name="AutoShape 20"/>
              <p:cNvSpPr>
                <a:spLocks noChangeArrowheads="1"/>
              </p:cNvSpPr>
              <p:nvPr/>
            </p:nvSpPr>
            <p:spPr bwMode="auto">
              <a:xfrm>
                <a:off x="4320" y="2832"/>
                <a:ext cx="330" cy="576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175" name="Oval 21"/>
              <p:cNvSpPr>
                <a:spLocks noChangeArrowheads="1"/>
              </p:cNvSpPr>
              <p:nvPr/>
            </p:nvSpPr>
            <p:spPr bwMode="auto">
              <a:xfrm>
                <a:off x="3408" y="3312"/>
                <a:ext cx="192" cy="19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176" name="Oval 22"/>
              <p:cNvSpPr>
                <a:spLocks noChangeArrowheads="1"/>
              </p:cNvSpPr>
              <p:nvPr/>
            </p:nvSpPr>
            <p:spPr bwMode="auto">
              <a:xfrm>
                <a:off x="3744" y="3360"/>
                <a:ext cx="192" cy="19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177" name="Oval 23"/>
              <p:cNvSpPr>
                <a:spLocks noChangeArrowheads="1"/>
              </p:cNvSpPr>
              <p:nvPr/>
            </p:nvSpPr>
            <p:spPr bwMode="auto">
              <a:xfrm>
                <a:off x="4176" y="3312"/>
                <a:ext cx="192" cy="19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178" name="Oval 24"/>
              <p:cNvSpPr>
                <a:spLocks noChangeArrowheads="1"/>
              </p:cNvSpPr>
              <p:nvPr/>
            </p:nvSpPr>
            <p:spPr bwMode="auto">
              <a:xfrm>
                <a:off x="4512" y="3360"/>
                <a:ext cx="192" cy="19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179" name="Line 25"/>
              <p:cNvSpPr>
                <a:spLocks noChangeShapeType="1"/>
              </p:cNvSpPr>
              <p:nvPr/>
            </p:nvSpPr>
            <p:spPr bwMode="auto">
              <a:xfrm>
                <a:off x="4944" y="2736"/>
                <a:ext cx="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7" name="Group 26"/>
            <p:cNvGrpSpPr>
              <a:grpSpLocks/>
            </p:cNvGrpSpPr>
            <p:nvPr/>
          </p:nvGrpSpPr>
          <p:grpSpPr bwMode="auto">
            <a:xfrm flipH="1">
              <a:off x="609600" y="5029200"/>
              <a:ext cx="228600" cy="1600200"/>
              <a:chOff x="5184" y="3168"/>
              <a:chExt cx="357" cy="1152"/>
            </a:xfrm>
          </p:grpSpPr>
          <p:grpSp>
            <p:nvGrpSpPr>
              <p:cNvPr id="154" name="Group 27"/>
              <p:cNvGrpSpPr>
                <a:grpSpLocks/>
              </p:cNvGrpSpPr>
              <p:nvPr/>
            </p:nvGrpSpPr>
            <p:grpSpPr bwMode="auto">
              <a:xfrm>
                <a:off x="5184" y="3168"/>
                <a:ext cx="357" cy="1152"/>
                <a:chOff x="5184" y="3024"/>
                <a:chExt cx="357" cy="1152"/>
              </a:xfrm>
            </p:grpSpPr>
            <p:grpSp>
              <p:nvGrpSpPr>
                <p:cNvPr id="156" name="Group 28"/>
                <p:cNvGrpSpPr>
                  <a:grpSpLocks/>
                </p:cNvGrpSpPr>
                <p:nvPr/>
              </p:nvGrpSpPr>
              <p:grpSpPr bwMode="auto">
                <a:xfrm>
                  <a:off x="5280" y="3024"/>
                  <a:ext cx="261" cy="1152"/>
                  <a:chOff x="5280" y="2928"/>
                  <a:chExt cx="261" cy="1152"/>
                </a:xfrm>
              </p:grpSpPr>
              <p:sp>
                <p:nvSpPr>
                  <p:cNvPr id="158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5403" y="3648"/>
                    <a:ext cx="110" cy="43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prstDash val="dashDot"/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/>
                  </a:p>
                </p:txBody>
              </p:sp>
              <p:sp>
                <p:nvSpPr>
                  <p:cNvPr id="159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5280" y="2928"/>
                    <a:ext cx="137" cy="51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/>
                  </a:p>
                </p:txBody>
              </p:sp>
              <p:sp>
                <p:nvSpPr>
                  <p:cNvPr id="160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5403" y="3081"/>
                    <a:ext cx="110" cy="63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/>
                  </a:p>
                </p:txBody>
              </p:sp>
              <p:grpSp>
                <p:nvGrpSpPr>
                  <p:cNvPr id="161" name="Group 32"/>
                  <p:cNvGrpSpPr>
                    <a:grpSpLocks/>
                  </p:cNvGrpSpPr>
                  <p:nvPr/>
                </p:nvGrpSpPr>
                <p:grpSpPr bwMode="auto">
                  <a:xfrm>
                    <a:off x="5431" y="3743"/>
                    <a:ext cx="55" cy="229"/>
                    <a:chOff x="3072" y="2544"/>
                    <a:chExt cx="576" cy="1680"/>
                  </a:xfrm>
                </p:grpSpPr>
                <p:sp>
                  <p:nvSpPr>
                    <p:cNvPr id="165" name="Oval 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72" y="3120"/>
                      <a:ext cx="576" cy="57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n-US" altLang="en-US" sz="1800"/>
                    </a:p>
                  </p:txBody>
                </p:sp>
                <p:sp>
                  <p:nvSpPr>
                    <p:cNvPr id="166" name="Oval 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72" y="3648"/>
                      <a:ext cx="576" cy="57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n-US" altLang="en-US" sz="1800"/>
                    </a:p>
                  </p:txBody>
                </p:sp>
                <p:sp>
                  <p:nvSpPr>
                    <p:cNvPr id="167" name="Oval 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72" y="2544"/>
                      <a:ext cx="576" cy="57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n-US" altLang="en-US" sz="1800"/>
                    </a:p>
                  </p:txBody>
                </p:sp>
              </p:grpSp>
              <p:grpSp>
                <p:nvGrpSpPr>
                  <p:cNvPr id="162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5376" y="2953"/>
                    <a:ext cx="165" cy="128"/>
                    <a:chOff x="3552" y="3168"/>
                    <a:chExt cx="576" cy="480"/>
                  </a:xfrm>
                </p:grpSpPr>
                <p:sp>
                  <p:nvSpPr>
                    <p:cNvPr id="163" name="Oval 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52" y="3408"/>
                      <a:ext cx="576" cy="24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n-US" altLang="en-US" sz="1800"/>
                    </a:p>
                  </p:txBody>
                </p:sp>
                <p:sp>
                  <p:nvSpPr>
                    <p:cNvPr id="164" name="Oval 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52" y="3168"/>
                      <a:ext cx="576" cy="28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n-US" altLang="en-US" sz="1800"/>
                    </a:p>
                  </p:txBody>
                </p:sp>
              </p:grpSp>
            </p:grpSp>
            <p:sp>
              <p:nvSpPr>
                <p:cNvPr id="157" name="AutoShape 39"/>
                <p:cNvSpPr>
                  <a:spLocks noChangeArrowheads="1"/>
                </p:cNvSpPr>
                <p:nvPr/>
              </p:nvSpPr>
              <p:spPr bwMode="auto">
                <a:xfrm rot="10041959">
                  <a:off x="5184" y="3024"/>
                  <a:ext cx="110" cy="12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3338 w 21600"/>
                    <a:gd name="T13" fmla="*/ 5400 h 21600"/>
                    <a:gd name="T14" fmla="*/ 18851 w 21600"/>
                    <a:gd name="T15" fmla="*/ 162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6200" y="0"/>
                      </a:moveTo>
                      <a:lnTo>
                        <a:pt x="16200" y="5400"/>
                      </a:lnTo>
                      <a:lnTo>
                        <a:pt x="3375" y="5400"/>
                      </a:lnTo>
                      <a:lnTo>
                        <a:pt x="3375" y="16200"/>
                      </a:lnTo>
                      <a:lnTo>
                        <a:pt x="16200" y="16200"/>
                      </a:lnTo>
                      <a:lnTo>
                        <a:pt x="16200" y="21600"/>
                      </a:lnTo>
                      <a:lnTo>
                        <a:pt x="21600" y="10800"/>
                      </a:lnTo>
                      <a:lnTo>
                        <a:pt x="16200" y="0"/>
                      </a:lnTo>
                      <a:close/>
                    </a:path>
                    <a:path w="21600" h="21600">
                      <a:moveTo>
                        <a:pt x="1350" y="5400"/>
                      </a:moveTo>
                      <a:lnTo>
                        <a:pt x="1350" y="16200"/>
                      </a:lnTo>
                      <a:lnTo>
                        <a:pt x="2700" y="16200"/>
                      </a:lnTo>
                      <a:lnTo>
                        <a:pt x="2700" y="5400"/>
                      </a:lnTo>
                      <a:lnTo>
                        <a:pt x="1350" y="5400"/>
                      </a:lnTo>
                      <a:close/>
                    </a:path>
                    <a:path w="21600" h="21600">
                      <a:moveTo>
                        <a:pt x="0" y="5400"/>
                      </a:moveTo>
                      <a:lnTo>
                        <a:pt x="0" y="16200"/>
                      </a:lnTo>
                      <a:lnTo>
                        <a:pt x="675" y="16200"/>
                      </a:lnTo>
                      <a:lnTo>
                        <a:pt x="675" y="5400"/>
                      </a:lnTo>
                      <a:lnTo>
                        <a:pt x="0" y="540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55" name="Line 40"/>
              <p:cNvSpPr>
                <a:spLocks noChangeShapeType="1"/>
              </p:cNvSpPr>
              <p:nvPr/>
            </p:nvSpPr>
            <p:spPr bwMode="auto">
              <a:xfrm>
                <a:off x="5472" y="3312"/>
                <a:ext cx="0" cy="10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8" name="Line 41"/>
            <p:cNvSpPr>
              <a:spLocks noChangeShapeType="1"/>
            </p:cNvSpPr>
            <p:nvPr/>
          </p:nvSpPr>
          <p:spPr bwMode="auto">
            <a:xfrm>
              <a:off x="457200" y="5257800"/>
              <a:ext cx="86868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9" name="Group 42"/>
            <p:cNvGrpSpPr>
              <a:grpSpLocks/>
            </p:cNvGrpSpPr>
            <p:nvPr/>
          </p:nvGrpSpPr>
          <p:grpSpPr bwMode="auto">
            <a:xfrm>
              <a:off x="2133600" y="4114800"/>
              <a:ext cx="381000" cy="533400"/>
              <a:chOff x="1632" y="2832"/>
              <a:chExt cx="336" cy="432"/>
            </a:xfrm>
          </p:grpSpPr>
          <p:sp>
            <p:nvSpPr>
              <p:cNvPr id="151" name="Oval 43"/>
              <p:cNvSpPr>
                <a:spLocks noChangeArrowheads="1"/>
              </p:cNvSpPr>
              <p:nvPr/>
            </p:nvSpPr>
            <p:spPr bwMode="auto">
              <a:xfrm>
                <a:off x="1632" y="3168"/>
                <a:ext cx="336" cy="9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152" name="Rectangle 44"/>
              <p:cNvSpPr>
                <a:spLocks noChangeArrowheads="1"/>
              </p:cNvSpPr>
              <p:nvPr/>
            </p:nvSpPr>
            <p:spPr bwMode="auto">
              <a:xfrm>
                <a:off x="1632" y="2880"/>
                <a:ext cx="336" cy="33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153" name="Oval 45"/>
              <p:cNvSpPr>
                <a:spLocks noChangeArrowheads="1"/>
              </p:cNvSpPr>
              <p:nvPr/>
            </p:nvSpPr>
            <p:spPr bwMode="auto">
              <a:xfrm>
                <a:off x="1632" y="2832"/>
                <a:ext cx="336" cy="9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110" name="Group 46"/>
            <p:cNvGrpSpPr>
              <a:grpSpLocks/>
            </p:cNvGrpSpPr>
            <p:nvPr/>
          </p:nvGrpSpPr>
          <p:grpSpPr bwMode="auto">
            <a:xfrm>
              <a:off x="2819400" y="4876800"/>
              <a:ext cx="228600" cy="228600"/>
              <a:chOff x="1632" y="2832"/>
              <a:chExt cx="336" cy="432"/>
            </a:xfrm>
          </p:grpSpPr>
          <p:sp>
            <p:nvSpPr>
              <p:cNvPr id="148" name="Oval 47"/>
              <p:cNvSpPr>
                <a:spLocks noChangeArrowheads="1"/>
              </p:cNvSpPr>
              <p:nvPr/>
            </p:nvSpPr>
            <p:spPr bwMode="auto">
              <a:xfrm>
                <a:off x="1632" y="3168"/>
                <a:ext cx="33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149" name="Rectangle 48"/>
              <p:cNvSpPr>
                <a:spLocks noChangeArrowheads="1"/>
              </p:cNvSpPr>
              <p:nvPr/>
            </p:nvSpPr>
            <p:spPr bwMode="auto">
              <a:xfrm>
                <a:off x="1632" y="2880"/>
                <a:ext cx="336" cy="33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150" name="Oval 49"/>
              <p:cNvSpPr>
                <a:spLocks noChangeArrowheads="1"/>
              </p:cNvSpPr>
              <p:nvPr/>
            </p:nvSpPr>
            <p:spPr bwMode="auto">
              <a:xfrm>
                <a:off x="1632" y="2832"/>
                <a:ext cx="33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sp>
          <p:nvSpPr>
            <p:cNvPr id="111" name="Oval 50"/>
            <p:cNvSpPr>
              <a:spLocks noChangeArrowheads="1"/>
            </p:cNvSpPr>
            <p:nvPr/>
          </p:nvSpPr>
          <p:spPr bwMode="auto">
            <a:xfrm>
              <a:off x="2819400" y="5105400"/>
              <a:ext cx="3048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12" name="Line 51"/>
            <p:cNvSpPr>
              <a:spLocks noChangeShapeType="1"/>
            </p:cNvSpPr>
            <p:nvPr/>
          </p:nvSpPr>
          <p:spPr bwMode="auto">
            <a:xfrm>
              <a:off x="1600200" y="5029200"/>
              <a:ext cx="152400" cy="609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Line 52"/>
            <p:cNvSpPr>
              <a:spLocks noChangeShapeType="1"/>
            </p:cNvSpPr>
            <p:nvPr/>
          </p:nvSpPr>
          <p:spPr bwMode="auto">
            <a:xfrm>
              <a:off x="1752600" y="5638800"/>
              <a:ext cx="2438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Line 53"/>
            <p:cNvSpPr>
              <a:spLocks noChangeShapeType="1"/>
            </p:cNvSpPr>
            <p:nvPr/>
          </p:nvSpPr>
          <p:spPr bwMode="auto">
            <a:xfrm flipV="1">
              <a:off x="4191000" y="5334000"/>
              <a:ext cx="381000" cy="304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Line 54"/>
            <p:cNvSpPr>
              <a:spLocks noChangeShapeType="1"/>
            </p:cNvSpPr>
            <p:nvPr/>
          </p:nvSpPr>
          <p:spPr bwMode="auto">
            <a:xfrm flipV="1">
              <a:off x="4572000" y="4343400"/>
              <a:ext cx="0" cy="990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Line 55"/>
            <p:cNvSpPr>
              <a:spLocks noChangeShapeType="1"/>
            </p:cNvSpPr>
            <p:nvPr/>
          </p:nvSpPr>
          <p:spPr bwMode="auto">
            <a:xfrm>
              <a:off x="1371600" y="4953000"/>
              <a:ext cx="1447800" cy="3048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7" name="Group 56"/>
            <p:cNvGrpSpPr>
              <a:grpSpLocks/>
            </p:cNvGrpSpPr>
            <p:nvPr/>
          </p:nvGrpSpPr>
          <p:grpSpPr bwMode="auto">
            <a:xfrm>
              <a:off x="1066800" y="4953000"/>
              <a:ext cx="381000" cy="228600"/>
              <a:chOff x="1200" y="1296"/>
              <a:chExt cx="1392" cy="864"/>
            </a:xfrm>
          </p:grpSpPr>
          <p:grpSp>
            <p:nvGrpSpPr>
              <p:cNvPr id="136" name="Group 57"/>
              <p:cNvGrpSpPr>
                <a:grpSpLocks/>
              </p:cNvGrpSpPr>
              <p:nvPr/>
            </p:nvGrpSpPr>
            <p:grpSpPr bwMode="auto">
              <a:xfrm>
                <a:off x="1200" y="1296"/>
                <a:ext cx="1392" cy="720"/>
                <a:chOff x="720" y="1728"/>
                <a:chExt cx="1392" cy="720"/>
              </a:xfrm>
            </p:grpSpPr>
            <p:sp>
              <p:nvSpPr>
                <p:cNvPr id="141" name="Oval 58"/>
                <p:cNvSpPr>
                  <a:spLocks noChangeArrowheads="1"/>
                </p:cNvSpPr>
                <p:nvPr/>
              </p:nvSpPr>
              <p:spPr bwMode="auto">
                <a:xfrm>
                  <a:off x="768" y="1872"/>
                  <a:ext cx="1344" cy="576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142" name="Rectangle 59"/>
                <p:cNvSpPr>
                  <a:spLocks noChangeArrowheads="1"/>
                </p:cNvSpPr>
                <p:nvPr/>
              </p:nvSpPr>
              <p:spPr bwMode="auto">
                <a:xfrm>
                  <a:off x="720" y="1872"/>
                  <a:ext cx="144" cy="57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143" name="Rectangle 60"/>
                <p:cNvSpPr>
                  <a:spLocks noChangeArrowheads="1"/>
                </p:cNvSpPr>
                <p:nvPr/>
              </p:nvSpPr>
              <p:spPr bwMode="auto">
                <a:xfrm>
                  <a:off x="1968" y="1872"/>
                  <a:ext cx="144" cy="57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grpSp>
              <p:nvGrpSpPr>
                <p:cNvPr id="144" name="Group 61"/>
                <p:cNvGrpSpPr>
                  <a:grpSpLocks/>
                </p:cNvGrpSpPr>
                <p:nvPr/>
              </p:nvGrpSpPr>
              <p:grpSpPr bwMode="auto">
                <a:xfrm>
                  <a:off x="1296" y="1728"/>
                  <a:ext cx="288" cy="144"/>
                  <a:chOff x="1632" y="2832"/>
                  <a:chExt cx="336" cy="432"/>
                </a:xfrm>
              </p:grpSpPr>
              <p:sp>
                <p:nvSpPr>
                  <p:cNvPr id="145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3168"/>
                    <a:ext cx="336" cy="96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/>
                  </a:p>
                </p:txBody>
              </p:sp>
              <p:sp>
                <p:nvSpPr>
                  <p:cNvPr id="146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2880"/>
                    <a:ext cx="336" cy="33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/>
                  </a:p>
                </p:txBody>
              </p:sp>
              <p:sp>
                <p:nvSpPr>
                  <p:cNvPr id="147" name="Oval 64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2832"/>
                    <a:ext cx="336" cy="96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/>
                  </a:p>
                </p:txBody>
              </p:sp>
            </p:grpSp>
          </p:grpSp>
          <p:grpSp>
            <p:nvGrpSpPr>
              <p:cNvPr id="137" name="Group 65"/>
              <p:cNvGrpSpPr>
                <a:grpSpLocks/>
              </p:cNvGrpSpPr>
              <p:nvPr/>
            </p:nvGrpSpPr>
            <p:grpSpPr bwMode="auto">
              <a:xfrm>
                <a:off x="1872" y="2016"/>
                <a:ext cx="144" cy="144"/>
                <a:chOff x="1632" y="2832"/>
                <a:chExt cx="336" cy="432"/>
              </a:xfrm>
            </p:grpSpPr>
            <p:sp>
              <p:nvSpPr>
                <p:cNvPr id="138" name="Oval 66"/>
                <p:cNvSpPr>
                  <a:spLocks noChangeArrowheads="1"/>
                </p:cNvSpPr>
                <p:nvPr/>
              </p:nvSpPr>
              <p:spPr bwMode="auto">
                <a:xfrm>
                  <a:off x="1632" y="3168"/>
                  <a:ext cx="336" cy="96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139" name="Rectangle 67"/>
                <p:cNvSpPr>
                  <a:spLocks noChangeArrowheads="1"/>
                </p:cNvSpPr>
                <p:nvPr/>
              </p:nvSpPr>
              <p:spPr bwMode="auto">
                <a:xfrm>
                  <a:off x="1632" y="2880"/>
                  <a:ext cx="336" cy="33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140" name="Oval 68"/>
                <p:cNvSpPr>
                  <a:spLocks noChangeArrowheads="1"/>
                </p:cNvSpPr>
                <p:nvPr/>
              </p:nvSpPr>
              <p:spPr bwMode="auto">
                <a:xfrm>
                  <a:off x="1632" y="2832"/>
                  <a:ext cx="336" cy="96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</p:grpSp>
        </p:grpSp>
        <p:sp>
          <p:nvSpPr>
            <p:cNvPr id="118" name="Line 69"/>
            <p:cNvSpPr>
              <a:spLocks noChangeShapeType="1"/>
            </p:cNvSpPr>
            <p:nvPr/>
          </p:nvSpPr>
          <p:spPr bwMode="auto">
            <a:xfrm>
              <a:off x="1524000" y="5105400"/>
              <a:ext cx="152400" cy="6096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Line 70"/>
            <p:cNvSpPr>
              <a:spLocks noChangeShapeType="1"/>
            </p:cNvSpPr>
            <p:nvPr/>
          </p:nvSpPr>
          <p:spPr bwMode="auto">
            <a:xfrm>
              <a:off x="1676400" y="5715000"/>
              <a:ext cx="259080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Line 71"/>
            <p:cNvSpPr>
              <a:spLocks noChangeShapeType="1"/>
            </p:cNvSpPr>
            <p:nvPr/>
          </p:nvSpPr>
          <p:spPr bwMode="auto">
            <a:xfrm flipH="1">
              <a:off x="4191000" y="5334000"/>
              <a:ext cx="457200" cy="3810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Line 72"/>
            <p:cNvSpPr>
              <a:spLocks noChangeShapeType="1"/>
            </p:cNvSpPr>
            <p:nvPr/>
          </p:nvSpPr>
          <p:spPr bwMode="auto">
            <a:xfrm flipH="1" flipV="1">
              <a:off x="4648200" y="4267200"/>
              <a:ext cx="0" cy="11430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Arc 73"/>
            <p:cNvSpPr>
              <a:spLocks/>
            </p:cNvSpPr>
            <p:nvPr/>
          </p:nvSpPr>
          <p:spPr bwMode="auto">
            <a:xfrm rot="-2427070">
              <a:off x="4800600" y="3886200"/>
              <a:ext cx="914400" cy="91440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" name="Arc 74"/>
            <p:cNvSpPr>
              <a:spLocks/>
            </p:cNvSpPr>
            <p:nvPr/>
          </p:nvSpPr>
          <p:spPr bwMode="auto">
            <a:xfrm rot="-2427070">
              <a:off x="6019800" y="3886200"/>
              <a:ext cx="914400" cy="91440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" name="Arc 75"/>
            <p:cNvSpPr>
              <a:spLocks/>
            </p:cNvSpPr>
            <p:nvPr/>
          </p:nvSpPr>
          <p:spPr bwMode="auto">
            <a:xfrm rot="-2427070">
              <a:off x="7739063" y="3937000"/>
              <a:ext cx="1092200" cy="1333500"/>
            </a:xfrm>
            <a:custGeom>
              <a:avLst/>
              <a:gdLst>
                <a:gd name="T0" fmla="*/ 2147483647 w 21600"/>
                <a:gd name="T1" fmla="*/ 0 h 30711"/>
                <a:gd name="T2" fmla="*/ 2147483647 w 21600"/>
                <a:gd name="T3" fmla="*/ 2147483647 h 30711"/>
                <a:gd name="T4" fmla="*/ 0 w 21600"/>
                <a:gd name="T5" fmla="*/ 2147483647 h 3071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30711" fill="none" extrusionOk="0">
                  <a:moveTo>
                    <a:pt x="2773" y="-1"/>
                  </a:moveTo>
                  <a:cubicBezTo>
                    <a:pt x="13540" y="1393"/>
                    <a:pt x="21600" y="10563"/>
                    <a:pt x="21600" y="21421"/>
                  </a:cubicBezTo>
                  <a:cubicBezTo>
                    <a:pt x="21600" y="24635"/>
                    <a:pt x="20882" y="27809"/>
                    <a:pt x="19500" y="30711"/>
                  </a:cubicBezTo>
                </a:path>
                <a:path w="21600" h="30711" stroke="0" extrusionOk="0">
                  <a:moveTo>
                    <a:pt x="2773" y="-1"/>
                  </a:moveTo>
                  <a:cubicBezTo>
                    <a:pt x="13540" y="1393"/>
                    <a:pt x="21600" y="10563"/>
                    <a:pt x="21600" y="21421"/>
                  </a:cubicBezTo>
                  <a:cubicBezTo>
                    <a:pt x="21600" y="24635"/>
                    <a:pt x="20882" y="27809"/>
                    <a:pt x="19500" y="30711"/>
                  </a:cubicBezTo>
                  <a:lnTo>
                    <a:pt x="0" y="21421"/>
                  </a:lnTo>
                  <a:lnTo>
                    <a:pt x="2773" y="-1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Line 76"/>
            <p:cNvSpPr>
              <a:spLocks noChangeShapeType="1"/>
            </p:cNvSpPr>
            <p:nvPr/>
          </p:nvSpPr>
          <p:spPr bwMode="auto">
            <a:xfrm>
              <a:off x="7086600" y="4343400"/>
              <a:ext cx="4572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" name="Line 77"/>
            <p:cNvSpPr>
              <a:spLocks noChangeShapeType="1"/>
            </p:cNvSpPr>
            <p:nvPr/>
          </p:nvSpPr>
          <p:spPr bwMode="auto">
            <a:xfrm>
              <a:off x="1447800" y="5105400"/>
              <a:ext cx="7620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Line 78"/>
            <p:cNvSpPr>
              <a:spLocks noChangeShapeType="1"/>
            </p:cNvSpPr>
            <p:nvPr/>
          </p:nvSpPr>
          <p:spPr bwMode="auto">
            <a:xfrm>
              <a:off x="838200" y="5105400"/>
              <a:ext cx="2286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Rectangle 79"/>
            <p:cNvSpPr>
              <a:spLocks noChangeArrowheads="1"/>
            </p:cNvSpPr>
            <p:nvPr/>
          </p:nvSpPr>
          <p:spPr bwMode="auto">
            <a:xfrm>
              <a:off x="4495800" y="4876800"/>
              <a:ext cx="228600" cy="2286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29" name="Line 80"/>
            <p:cNvSpPr>
              <a:spLocks noChangeShapeType="1"/>
            </p:cNvSpPr>
            <p:nvPr/>
          </p:nvSpPr>
          <p:spPr bwMode="auto">
            <a:xfrm>
              <a:off x="1447800" y="5029200"/>
              <a:ext cx="2286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Rectangle 81"/>
            <p:cNvSpPr>
              <a:spLocks noChangeArrowheads="1"/>
            </p:cNvSpPr>
            <p:nvPr/>
          </p:nvSpPr>
          <p:spPr bwMode="auto">
            <a:xfrm>
              <a:off x="304800" y="4495800"/>
              <a:ext cx="381000" cy="381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1" name="Line 83"/>
            <p:cNvSpPr>
              <a:spLocks noChangeShapeType="1"/>
            </p:cNvSpPr>
            <p:nvPr/>
          </p:nvSpPr>
          <p:spPr bwMode="auto">
            <a:xfrm>
              <a:off x="609600" y="3429000"/>
              <a:ext cx="0" cy="1066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2" name="Line 84"/>
            <p:cNvSpPr>
              <a:spLocks noChangeShapeType="1"/>
            </p:cNvSpPr>
            <p:nvPr/>
          </p:nvSpPr>
          <p:spPr bwMode="auto">
            <a:xfrm>
              <a:off x="1143000" y="4114800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" name="Line 85"/>
            <p:cNvSpPr>
              <a:spLocks noChangeShapeType="1"/>
            </p:cNvSpPr>
            <p:nvPr/>
          </p:nvSpPr>
          <p:spPr bwMode="auto">
            <a:xfrm>
              <a:off x="609600" y="4876800"/>
              <a:ext cx="76200" cy="304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Arc 86"/>
            <p:cNvSpPr>
              <a:spLocks/>
            </p:cNvSpPr>
            <p:nvPr/>
          </p:nvSpPr>
          <p:spPr bwMode="auto">
            <a:xfrm rot="-1915253">
              <a:off x="1046163" y="4205288"/>
              <a:ext cx="1762125" cy="2203450"/>
            </a:xfrm>
            <a:custGeom>
              <a:avLst/>
              <a:gdLst>
                <a:gd name="T0" fmla="*/ 0 w 20366"/>
                <a:gd name="T1" fmla="*/ 2147483647 h 21600"/>
                <a:gd name="T2" fmla="*/ 2147483647 w 20366"/>
                <a:gd name="T3" fmla="*/ 2147483647 h 21600"/>
                <a:gd name="T4" fmla="*/ 2147483647 w 20366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366" h="21600" fill="none" extrusionOk="0">
                  <a:moveTo>
                    <a:pt x="-1" y="1"/>
                  </a:moveTo>
                  <a:cubicBezTo>
                    <a:pt x="90" y="0"/>
                    <a:pt x="181" y="-1"/>
                    <a:pt x="272" y="0"/>
                  </a:cubicBezTo>
                  <a:cubicBezTo>
                    <a:pt x="9143" y="0"/>
                    <a:pt x="17112" y="5424"/>
                    <a:pt x="20366" y="13676"/>
                  </a:cubicBezTo>
                </a:path>
                <a:path w="20366" h="21600" stroke="0" extrusionOk="0">
                  <a:moveTo>
                    <a:pt x="-1" y="1"/>
                  </a:moveTo>
                  <a:cubicBezTo>
                    <a:pt x="90" y="0"/>
                    <a:pt x="181" y="-1"/>
                    <a:pt x="272" y="0"/>
                  </a:cubicBezTo>
                  <a:cubicBezTo>
                    <a:pt x="9143" y="0"/>
                    <a:pt x="17112" y="5424"/>
                    <a:pt x="20366" y="13676"/>
                  </a:cubicBezTo>
                  <a:lnTo>
                    <a:pt x="272" y="21600"/>
                  </a:lnTo>
                  <a:lnTo>
                    <a:pt x="-1" y="1"/>
                  </a:lnTo>
                  <a:close/>
                </a:path>
              </a:pathLst>
            </a:cu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" name="Line 98"/>
            <p:cNvSpPr>
              <a:spLocks noChangeShapeType="1"/>
            </p:cNvSpPr>
            <p:nvPr/>
          </p:nvSpPr>
          <p:spPr bwMode="auto">
            <a:xfrm flipH="1" flipV="1">
              <a:off x="4267200" y="5715000"/>
              <a:ext cx="815975" cy="763588"/>
            </a:xfrm>
            <a:prstGeom prst="line">
              <a:avLst/>
            </a:prstGeom>
            <a:noFill/>
            <a:ln w="38100">
              <a:solidFill>
                <a:srgbClr val="E7130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88" name="Picture 11" descr="untitle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099" y="39860"/>
            <a:ext cx="2657534" cy="231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8829" y="438720"/>
            <a:ext cx="1447800" cy="521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626401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226" name="Group 40"/>
          <p:cNvGrpSpPr>
            <a:grpSpLocks/>
          </p:cNvGrpSpPr>
          <p:nvPr/>
        </p:nvGrpSpPr>
        <p:grpSpPr bwMode="auto">
          <a:xfrm>
            <a:off x="5029200" y="1524000"/>
            <a:ext cx="2133600" cy="3962400"/>
            <a:chOff x="-288" y="1824"/>
            <a:chExt cx="1200" cy="2352"/>
          </a:xfrm>
        </p:grpSpPr>
        <p:sp>
          <p:nvSpPr>
            <p:cNvPr id="52247" name="Rectangle 7"/>
            <p:cNvSpPr>
              <a:spLocks noChangeArrowheads="1"/>
            </p:cNvSpPr>
            <p:nvPr/>
          </p:nvSpPr>
          <p:spPr bwMode="auto">
            <a:xfrm>
              <a:off x="288" y="2064"/>
              <a:ext cx="48" cy="124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grpSp>
          <p:nvGrpSpPr>
            <p:cNvPr id="52248" name="Group 8"/>
            <p:cNvGrpSpPr>
              <a:grpSpLocks/>
            </p:cNvGrpSpPr>
            <p:nvPr/>
          </p:nvGrpSpPr>
          <p:grpSpPr bwMode="auto">
            <a:xfrm flipH="1">
              <a:off x="384" y="3168"/>
              <a:ext cx="144" cy="1008"/>
              <a:chOff x="5184" y="3168"/>
              <a:chExt cx="357" cy="1152"/>
            </a:xfrm>
          </p:grpSpPr>
          <p:grpSp>
            <p:nvGrpSpPr>
              <p:cNvPr id="52266" name="Group 9"/>
              <p:cNvGrpSpPr>
                <a:grpSpLocks/>
              </p:cNvGrpSpPr>
              <p:nvPr/>
            </p:nvGrpSpPr>
            <p:grpSpPr bwMode="auto">
              <a:xfrm>
                <a:off x="5184" y="3168"/>
                <a:ext cx="357" cy="1152"/>
                <a:chOff x="5184" y="3024"/>
                <a:chExt cx="357" cy="1152"/>
              </a:xfrm>
            </p:grpSpPr>
            <p:grpSp>
              <p:nvGrpSpPr>
                <p:cNvPr id="52268" name="Group 10"/>
                <p:cNvGrpSpPr>
                  <a:grpSpLocks/>
                </p:cNvGrpSpPr>
                <p:nvPr/>
              </p:nvGrpSpPr>
              <p:grpSpPr bwMode="auto">
                <a:xfrm>
                  <a:off x="5280" y="3024"/>
                  <a:ext cx="261" cy="1152"/>
                  <a:chOff x="5280" y="2928"/>
                  <a:chExt cx="261" cy="1152"/>
                </a:xfrm>
              </p:grpSpPr>
              <p:sp>
                <p:nvSpPr>
                  <p:cNvPr id="52270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5403" y="3648"/>
                    <a:ext cx="110" cy="43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prstDash val="dashDot"/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/>
                  </a:p>
                </p:txBody>
              </p:sp>
              <p:sp>
                <p:nvSpPr>
                  <p:cNvPr id="52271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5280" y="2928"/>
                    <a:ext cx="137" cy="51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/>
                  </a:p>
                </p:txBody>
              </p:sp>
              <p:sp>
                <p:nvSpPr>
                  <p:cNvPr id="52272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5403" y="3081"/>
                    <a:ext cx="110" cy="63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/>
                  </a:p>
                </p:txBody>
              </p:sp>
              <p:grpSp>
                <p:nvGrpSpPr>
                  <p:cNvPr id="52273" name="Group 14"/>
                  <p:cNvGrpSpPr>
                    <a:grpSpLocks/>
                  </p:cNvGrpSpPr>
                  <p:nvPr/>
                </p:nvGrpSpPr>
                <p:grpSpPr bwMode="auto">
                  <a:xfrm>
                    <a:off x="5431" y="3743"/>
                    <a:ext cx="55" cy="229"/>
                    <a:chOff x="3072" y="2544"/>
                    <a:chExt cx="576" cy="1680"/>
                  </a:xfrm>
                </p:grpSpPr>
                <p:sp>
                  <p:nvSpPr>
                    <p:cNvPr id="52277" name="Oval 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72" y="3120"/>
                      <a:ext cx="576" cy="57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n-US" altLang="en-US" sz="1800"/>
                    </a:p>
                  </p:txBody>
                </p:sp>
                <p:sp>
                  <p:nvSpPr>
                    <p:cNvPr id="52278" name="Oval 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72" y="3648"/>
                      <a:ext cx="576" cy="57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n-US" altLang="en-US" sz="1800"/>
                    </a:p>
                  </p:txBody>
                </p:sp>
                <p:sp>
                  <p:nvSpPr>
                    <p:cNvPr id="52279" name="Oval 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72" y="2544"/>
                      <a:ext cx="576" cy="576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n-US" altLang="en-US" sz="1800"/>
                    </a:p>
                  </p:txBody>
                </p:sp>
              </p:grpSp>
              <p:grpSp>
                <p:nvGrpSpPr>
                  <p:cNvPr id="52274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5376" y="2953"/>
                    <a:ext cx="165" cy="128"/>
                    <a:chOff x="3552" y="3168"/>
                    <a:chExt cx="576" cy="480"/>
                  </a:xfrm>
                </p:grpSpPr>
                <p:sp>
                  <p:nvSpPr>
                    <p:cNvPr id="52275" name="Oval 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52" y="3408"/>
                      <a:ext cx="576" cy="24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n-US" altLang="en-US" sz="1800"/>
                    </a:p>
                  </p:txBody>
                </p:sp>
                <p:sp>
                  <p:nvSpPr>
                    <p:cNvPr id="52276" name="Oval 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52" y="3168"/>
                      <a:ext cx="576" cy="28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en-US" altLang="en-US" sz="1800"/>
                    </a:p>
                  </p:txBody>
                </p:sp>
              </p:grpSp>
            </p:grpSp>
            <p:sp>
              <p:nvSpPr>
                <p:cNvPr id="52269" name="AutoShape 21"/>
                <p:cNvSpPr>
                  <a:spLocks noChangeArrowheads="1"/>
                </p:cNvSpPr>
                <p:nvPr/>
              </p:nvSpPr>
              <p:spPr bwMode="auto">
                <a:xfrm rot="10041959">
                  <a:off x="5184" y="3024"/>
                  <a:ext cx="110" cy="12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3338 w 21600"/>
                    <a:gd name="T13" fmla="*/ 5400 h 21600"/>
                    <a:gd name="T14" fmla="*/ 18851 w 21600"/>
                    <a:gd name="T15" fmla="*/ 162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6200" y="0"/>
                      </a:moveTo>
                      <a:lnTo>
                        <a:pt x="16200" y="5400"/>
                      </a:lnTo>
                      <a:lnTo>
                        <a:pt x="3375" y="5400"/>
                      </a:lnTo>
                      <a:lnTo>
                        <a:pt x="3375" y="16200"/>
                      </a:lnTo>
                      <a:lnTo>
                        <a:pt x="16200" y="16200"/>
                      </a:lnTo>
                      <a:lnTo>
                        <a:pt x="16200" y="21600"/>
                      </a:lnTo>
                      <a:lnTo>
                        <a:pt x="21600" y="10800"/>
                      </a:lnTo>
                      <a:lnTo>
                        <a:pt x="16200" y="0"/>
                      </a:lnTo>
                      <a:close/>
                    </a:path>
                    <a:path w="21600" h="21600">
                      <a:moveTo>
                        <a:pt x="1350" y="5400"/>
                      </a:moveTo>
                      <a:lnTo>
                        <a:pt x="1350" y="16200"/>
                      </a:lnTo>
                      <a:lnTo>
                        <a:pt x="2700" y="16200"/>
                      </a:lnTo>
                      <a:lnTo>
                        <a:pt x="2700" y="5400"/>
                      </a:lnTo>
                      <a:lnTo>
                        <a:pt x="1350" y="5400"/>
                      </a:lnTo>
                      <a:close/>
                    </a:path>
                    <a:path w="21600" h="21600">
                      <a:moveTo>
                        <a:pt x="0" y="5400"/>
                      </a:moveTo>
                      <a:lnTo>
                        <a:pt x="0" y="16200"/>
                      </a:lnTo>
                      <a:lnTo>
                        <a:pt x="675" y="16200"/>
                      </a:lnTo>
                      <a:lnTo>
                        <a:pt x="675" y="5400"/>
                      </a:lnTo>
                      <a:lnTo>
                        <a:pt x="0" y="540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2267" name="Line 22"/>
              <p:cNvSpPr>
                <a:spLocks noChangeShapeType="1"/>
              </p:cNvSpPr>
              <p:nvPr/>
            </p:nvSpPr>
            <p:spPr bwMode="auto">
              <a:xfrm>
                <a:off x="5472" y="3312"/>
                <a:ext cx="0" cy="10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2249" name="Group 23"/>
            <p:cNvGrpSpPr>
              <a:grpSpLocks/>
            </p:cNvGrpSpPr>
            <p:nvPr/>
          </p:nvGrpSpPr>
          <p:grpSpPr bwMode="auto">
            <a:xfrm>
              <a:off x="672" y="3120"/>
              <a:ext cx="240" cy="144"/>
              <a:chOff x="1200" y="1296"/>
              <a:chExt cx="1392" cy="864"/>
            </a:xfrm>
          </p:grpSpPr>
          <p:grpSp>
            <p:nvGrpSpPr>
              <p:cNvPr id="52254" name="Group 24"/>
              <p:cNvGrpSpPr>
                <a:grpSpLocks/>
              </p:cNvGrpSpPr>
              <p:nvPr/>
            </p:nvGrpSpPr>
            <p:grpSpPr bwMode="auto">
              <a:xfrm>
                <a:off x="1200" y="1296"/>
                <a:ext cx="1392" cy="720"/>
                <a:chOff x="720" y="1728"/>
                <a:chExt cx="1392" cy="720"/>
              </a:xfrm>
            </p:grpSpPr>
            <p:sp>
              <p:nvSpPr>
                <p:cNvPr id="52259" name="Oval 25"/>
                <p:cNvSpPr>
                  <a:spLocks noChangeArrowheads="1"/>
                </p:cNvSpPr>
                <p:nvPr/>
              </p:nvSpPr>
              <p:spPr bwMode="auto">
                <a:xfrm>
                  <a:off x="768" y="1872"/>
                  <a:ext cx="1344" cy="576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52260" name="Rectangle 26"/>
                <p:cNvSpPr>
                  <a:spLocks noChangeArrowheads="1"/>
                </p:cNvSpPr>
                <p:nvPr/>
              </p:nvSpPr>
              <p:spPr bwMode="auto">
                <a:xfrm>
                  <a:off x="720" y="1872"/>
                  <a:ext cx="144" cy="57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52261" name="Rectangle 27"/>
                <p:cNvSpPr>
                  <a:spLocks noChangeArrowheads="1"/>
                </p:cNvSpPr>
                <p:nvPr/>
              </p:nvSpPr>
              <p:spPr bwMode="auto">
                <a:xfrm>
                  <a:off x="1968" y="1872"/>
                  <a:ext cx="144" cy="57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grpSp>
              <p:nvGrpSpPr>
                <p:cNvPr id="52262" name="Group 28"/>
                <p:cNvGrpSpPr>
                  <a:grpSpLocks/>
                </p:cNvGrpSpPr>
                <p:nvPr/>
              </p:nvGrpSpPr>
              <p:grpSpPr bwMode="auto">
                <a:xfrm>
                  <a:off x="1296" y="1728"/>
                  <a:ext cx="288" cy="144"/>
                  <a:chOff x="1632" y="2832"/>
                  <a:chExt cx="336" cy="432"/>
                </a:xfrm>
              </p:grpSpPr>
              <p:sp>
                <p:nvSpPr>
                  <p:cNvPr id="52263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3168"/>
                    <a:ext cx="336" cy="96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/>
                  </a:p>
                </p:txBody>
              </p:sp>
              <p:sp>
                <p:nvSpPr>
                  <p:cNvPr id="52264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2880"/>
                    <a:ext cx="336" cy="33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/>
                  </a:p>
                </p:txBody>
              </p:sp>
              <p:sp>
                <p:nvSpPr>
                  <p:cNvPr id="52265" name="Oval 31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2832"/>
                    <a:ext cx="336" cy="96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1800"/>
                  </a:p>
                </p:txBody>
              </p:sp>
            </p:grpSp>
          </p:grpSp>
          <p:grpSp>
            <p:nvGrpSpPr>
              <p:cNvPr id="52255" name="Group 32"/>
              <p:cNvGrpSpPr>
                <a:grpSpLocks/>
              </p:cNvGrpSpPr>
              <p:nvPr/>
            </p:nvGrpSpPr>
            <p:grpSpPr bwMode="auto">
              <a:xfrm>
                <a:off x="1872" y="2016"/>
                <a:ext cx="144" cy="144"/>
                <a:chOff x="1632" y="2832"/>
                <a:chExt cx="336" cy="432"/>
              </a:xfrm>
            </p:grpSpPr>
            <p:sp>
              <p:nvSpPr>
                <p:cNvPr id="52256" name="Oval 33"/>
                <p:cNvSpPr>
                  <a:spLocks noChangeArrowheads="1"/>
                </p:cNvSpPr>
                <p:nvPr/>
              </p:nvSpPr>
              <p:spPr bwMode="auto">
                <a:xfrm>
                  <a:off x="1632" y="3168"/>
                  <a:ext cx="336" cy="96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52257" name="Rectangle 34"/>
                <p:cNvSpPr>
                  <a:spLocks noChangeArrowheads="1"/>
                </p:cNvSpPr>
                <p:nvPr/>
              </p:nvSpPr>
              <p:spPr bwMode="auto">
                <a:xfrm>
                  <a:off x="1632" y="2880"/>
                  <a:ext cx="336" cy="33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52258" name="Oval 35"/>
                <p:cNvSpPr>
                  <a:spLocks noChangeArrowheads="1"/>
                </p:cNvSpPr>
                <p:nvPr/>
              </p:nvSpPr>
              <p:spPr bwMode="auto">
                <a:xfrm>
                  <a:off x="1632" y="2832"/>
                  <a:ext cx="336" cy="96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</p:grpSp>
        </p:grpSp>
        <p:sp>
          <p:nvSpPr>
            <p:cNvPr id="52250" name="Line 36"/>
            <p:cNvSpPr>
              <a:spLocks noChangeShapeType="1"/>
            </p:cNvSpPr>
            <p:nvPr/>
          </p:nvSpPr>
          <p:spPr bwMode="auto">
            <a:xfrm>
              <a:off x="528" y="321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1" name="Rectangle 37"/>
            <p:cNvSpPr>
              <a:spLocks noChangeArrowheads="1"/>
            </p:cNvSpPr>
            <p:nvPr/>
          </p:nvSpPr>
          <p:spPr bwMode="auto">
            <a:xfrm>
              <a:off x="192" y="2832"/>
              <a:ext cx="240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52252" name="Arc 38"/>
            <p:cNvSpPr>
              <a:spLocks/>
            </p:cNvSpPr>
            <p:nvPr/>
          </p:nvSpPr>
          <p:spPr bwMode="auto">
            <a:xfrm rot="-2285072">
              <a:off x="-288" y="1824"/>
              <a:ext cx="576" cy="57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3" name="Line 39"/>
            <p:cNvSpPr>
              <a:spLocks noChangeShapeType="1"/>
            </p:cNvSpPr>
            <p:nvPr/>
          </p:nvSpPr>
          <p:spPr bwMode="auto">
            <a:xfrm>
              <a:off x="384" y="2160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600" smtClean="0">
                <a:solidFill>
                  <a:srgbClr val="000000"/>
                </a:solidFill>
                <a:cs typeface="Times New Roman" pitchFamily="18" charset="0"/>
              </a:rPr>
              <a:t>Chemigation/Fertigation Calibration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/>
              <a:t>Monitor for calculation errors or system malfunctions.</a:t>
            </a:r>
          </a:p>
          <a:p>
            <a:pPr eaLnBrk="1" hangingPunct="1">
              <a:buFontTx/>
              <a:buNone/>
            </a:pPr>
            <a:endParaRPr lang="en-US" altLang="en-US" smtClean="0"/>
          </a:p>
        </p:txBody>
      </p:sp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381000" y="2557463"/>
            <a:ext cx="8763000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/>
              <a:t>Shut downs</a:t>
            </a:r>
          </a:p>
          <a:p>
            <a:pPr eaLnBrk="1" hangingPunct="1"/>
            <a:r>
              <a:rPr lang="en-US" altLang="en-US" sz="2800"/>
              <a:t>Backflows</a:t>
            </a:r>
          </a:p>
          <a:p>
            <a:pPr eaLnBrk="1" hangingPunct="1"/>
            <a:r>
              <a:rPr lang="en-US" altLang="en-US" sz="2800"/>
              <a:t>Hose burst</a:t>
            </a:r>
          </a:p>
          <a:p>
            <a:pPr eaLnBrk="1" hangingPunct="1">
              <a:buFontTx/>
              <a:buNone/>
            </a:pPr>
            <a:r>
              <a:rPr lang="en-US" altLang="en-US" sz="2800"/>
              <a:t>Mark the supply tank level at start</a:t>
            </a:r>
          </a:p>
          <a:p>
            <a:pPr eaLnBrk="1" hangingPunct="1">
              <a:buFontTx/>
              <a:buNone/>
            </a:pPr>
            <a:r>
              <a:rPr lang="en-US" altLang="en-US" sz="2800"/>
              <a:t>Mark the supply tank level at ¼, ½, and ¾ from finish</a:t>
            </a:r>
          </a:p>
          <a:p>
            <a:pPr eaLnBrk="1" hangingPunct="1">
              <a:buFontTx/>
              <a:buNone/>
            </a:pPr>
            <a:r>
              <a:rPr lang="en-US" altLang="en-US" sz="2800"/>
              <a:t>Monitor and adjust if needed, calculate and record the actual applied amount for future decisions.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Backflow situation…. Pump, Pump, Pump as soon as possible.</a:t>
            </a:r>
          </a:p>
          <a:p>
            <a:pPr eaLnBrk="1" hangingPunct="1">
              <a:buFontTx/>
              <a:buNone/>
            </a:pPr>
            <a:endParaRPr lang="en-US" altLang="en-US" sz="2800"/>
          </a:p>
        </p:txBody>
      </p:sp>
      <p:sp>
        <p:nvSpPr>
          <p:cNvPr id="52230" name="AutoShape 5"/>
          <p:cNvSpPr>
            <a:spLocks noChangeArrowheads="1"/>
          </p:cNvSpPr>
          <p:nvPr/>
        </p:nvSpPr>
        <p:spPr bwMode="auto">
          <a:xfrm>
            <a:off x="7543800" y="1600200"/>
            <a:ext cx="1371600" cy="1900238"/>
          </a:xfrm>
          <a:prstGeom prst="can">
            <a:avLst>
              <a:gd name="adj" fmla="val 34635"/>
            </a:avLst>
          </a:prstGeom>
          <a:solidFill>
            <a:schemeClr val="accent1"/>
          </a:solidFill>
          <a:ln w="28575">
            <a:solidFill>
              <a:srgbClr val="E7130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2231" name="Line 6"/>
          <p:cNvSpPr>
            <a:spLocks noChangeShapeType="1"/>
          </p:cNvSpPr>
          <p:nvPr/>
        </p:nvSpPr>
        <p:spPr bwMode="auto">
          <a:xfrm flipH="1" flipV="1">
            <a:off x="7086600" y="3429000"/>
            <a:ext cx="914400" cy="76200"/>
          </a:xfrm>
          <a:prstGeom prst="line">
            <a:avLst/>
          </a:prstGeom>
          <a:noFill/>
          <a:ln w="38100">
            <a:solidFill>
              <a:srgbClr val="E713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2" name="Line 41"/>
          <p:cNvSpPr>
            <a:spLocks noChangeShapeType="1"/>
          </p:cNvSpPr>
          <p:nvPr/>
        </p:nvSpPr>
        <p:spPr bwMode="auto">
          <a:xfrm>
            <a:off x="7162800" y="3810000"/>
            <a:ext cx="1981200" cy="228600"/>
          </a:xfrm>
          <a:prstGeom prst="line">
            <a:avLst/>
          </a:prstGeom>
          <a:noFill/>
          <a:ln w="76200">
            <a:solidFill>
              <a:srgbClr val="FFCC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3" name="Rectangle 42"/>
          <p:cNvSpPr>
            <a:spLocks noChangeArrowheads="1"/>
          </p:cNvSpPr>
          <p:nvPr/>
        </p:nvSpPr>
        <p:spPr bwMode="auto">
          <a:xfrm>
            <a:off x="6781800" y="3429000"/>
            <a:ext cx="457200" cy="76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pSp>
        <p:nvGrpSpPr>
          <p:cNvPr id="52234" name="Group 43"/>
          <p:cNvGrpSpPr>
            <a:grpSpLocks/>
          </p:cNvGrpSpPr>
          <p:nvPr/>
        </p:nvGrpSpPr>
        <p:grpSpPr bwMode="auto">
          <a:xfrm>
            <a:off x="6858000" y="3124200"/>
            <a:ext cx="228600" cy="228600"/>
            <a:chOff x="1632" y="2832"/>
            <a:chExt cx="336" cy="432"/>
          </a:xfrm>
        </p:grpSpPr>
        <p:sp>
          <p:nvSpPr>
            <p:cNvPr id="52244" name="Oval 44"/>
            <p:cNvSpPr>
              <a:spLocks noChangeArrowheads="1"/>
            </p:cNvSpPr>
            <p:nvPr/>
          </p:nvSpPr>
          <p:spPr bwMode="auto">
            <a:xfrm>
              <a:off x="1632" y="3168"/>
              <a:ext cx="33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52245" name="Rectangle 45"/>
            <p:cNvSpPr>
              <a:spLocks noChangeArrowheads="1"/>
            </p:cNvSpPr>
            <p:nvPr/>
          </p:nvSpPr>
          <p:spPr bwMode="auto">
            <a:xfrm>
              <a:off x="1632" y="2880"/>
              <a:ext cx="336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52246" name="Oval 46"/>
            <p:cNvSpPr>
              <a:spLocks noChangeArrowheads="1"/>
            </p:cNvSpPr>
            <p:nvPr/>
          </p:nvSpPr>
          <p:spPr bwMode="auto">
            <a:xfrm>
              <a:off x="1632" y="2832"/>
              <a:ext cx="33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52235" name="Oval 47"/>
          <p:cNvSpPr>
            <a:spLocks noChangeArrowheads="1"/>
          </p:cNvSpPr>
          <p:nvPr/>
        </p:nvSpPr>
        <p:spPr bwMode="auto">
          <a:xfrm>
            <a:off x="6858000" y="3352800"/>
            <a:ext cx="3048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2236" name="Line 48"/>
          <p:cNvSpPr>
            <a:spLocks noChangeShapeType="1"/>
          </p:cNvSpPr>
          <p:nvPr/>
        </p:nvSpPr>
        <p:spPr bwMode="auto">
          <a:xfrm flipH="1" flipV="1">
            <a:off x="6858000" y="3429000"/>
            <a:ext cx="228600" cy="304800"/>
          </a:xfrm>
          <a:prstGeom prst="line">
            <a:avLst/>
          </a:prstGeom>
          <a:noFill/>
          <a:ln w="38100">
            <a:solidFill>
              <a:srgbClr val="E713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7" name="Line 49"/>
          <p:cNvSpPr>
            <a:spLocks noChangeShapeType="1"/>
          </p:cNvSpPr>
          <p:nvPr/>
        </p:nvSpPr>
        <p:spPr bwMode="auto">
          <a:xfrm>
            <a:off x="6248400" y="3581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8" name="Text Box 50"/>
          <p:cNvSpPr txBox="1">
            <a:spLocks noChangeArrowheads="1"/>
          </p:cNvSpPr>
          <p:nvPr/>
        </p:nvSpPr>
        <p:spPr bwMode="auto">
          <a:xfrm>
            <a:off x="6858000" y="2362200"/>
            <a:ext cx="374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½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2239" name="AutoShape 51"/>
          <p:cNvSpPr>
            <a:spLocks noChangeArrowheads="1"/>
          </p:cNvSpPr>
          <p:nvPr/>
        </p:nvSpPr>
        <p:spPr bwMode="auto">
          <a:xfrm>
            <a:off x="7239000" y="2133600"/>
            <a:ext cx="304800" cy="152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0" name="AutoShape 53"/>
          <p:cNvSpPr>
            <a:spLocks noChangeArrowheads="1"/>
          </p:cNvSpPr>
          <p:nvPr/>
        </p:nvSpPr>
        <p:spPr bwMode="auto">
          <a:xfrm>
            <a:off x="7162800" y="1828800"/>
            <a:ext cx="304800" cy="152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1" name="AutoShape 54"/>
          <p:cNvSpPr>
            <a:spLocks noChangeArrowheads="1"/>
          </p:cNvSpPr>
          <p:nvPr/>
        </p:nvSpPr>
        <p:spPr bwMode="auto">
          <a:xfrm>
            <a:off x="7162800" y="2438400"/>
            <a:ext cx="304800" cy="152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2" name="AutoShape 55"/>
          <p:cNvSpPr>
            <a:spLocks noChangeArrowheads="1"/>
          </p:cNvSpPr>
          <p:nvPr/>
        </p:nvSpPr>
        <p:spPr bwMode="auto">
          <a:xfrm>
            <a:off x="7162800" y="2743200"/>
            <a:ext cx="304800" cy="152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3" name="AutoShape 56"/>
          <p:cNvSpPr>
            <a:spLocks noChangeArrowheads="1"/>
          </p:cNvSpPr>
          <p:nvPr/>
        </p:nvSpPr>
        <p:spPr bwMode="auto">
          <a:xfrm>
            <a:off x="7239000" y="2971800"/>
            <a:ext cx="304800" cy="152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1627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570</Words>
  <Application>Microsoft Office PowerPoint</Application>
  <PresentationFormat>On-screen Show (4:3)</PresentationFormat>
  <Paragraphs>89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 Chemigation / Fertigation  </vt:lpstr>
      <vt:lpstr>Aspects of Fertigation Planning </vt:lpstr>
      <vt:lpstr>-Fertigation – Application of fertilizer via irrigation water.  -Side Dress N </vt:lpstr>
      <vt:lpstr>PowerPoint Presentation</vt:lpstr>
      <vt:lpstr>Uniform Water application essential for uniform fertigation/chemigation </vt:lpstr>
      <vt:lpstr>Example N plan : 200 bu/acre irrigated commercial corn</vt:lpstr>
      <vt:lpstr>PowerPoint Presentation</vt:lpstr>
      <vt:lpstr>Chemigation/Fertigation Calibration</vt:lpstr>
    </vt:vector>
  </TitlesOfParts>
  <Company>Michigan State University CANR/MSUE/MAES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Lyndon</dc:creator>
  <cp:lastModifiedBy>Lyndon</cp:lastModifiedBy>
  <cp:revision>7</cp:revision>
  <cp:lastPrinted>2014-08-19T19:26:30Z</cp:lastPrinted>
  <dcterms:created xsi:type="dcterms:W3CDTF">2014-08-18T19:08:42Z</dcterms:created>
  <dcterms:modified xsi:type="dcterms:W3CDTF">2014-08-19T19:57:42Z</dcterms:modified>
</cp:coreProperties>
</file>